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1E8E6-338A-4A90-B251-CA974EAAA18C}"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3EFE7-9F6F-4C17-BAD9-64D785DD631F}" type="slidenum">
              <a:rPr lang="en-US" smtClean="0"/>
              <a:t>‹#›</a:t>
            </a:fld>
            <a:endParaRPr lang="en-US"/>
          </a:p>
        </p:txBody>
      </p:sp>
    </p:spTree>
    <p:extLst>
      <p:ext uri="{BB962C8B-B14F-4D97-AF65-F5344CB8AC3E}">
        <p14:creationId xmlns:p14="http://schemas.microsoft.com/office/powerpoint/2010/main" val="30779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r-Latn-RS" smtClean="0"/>
              <a:t>Kliknite i uredite naslov mastera</a:t>
            </a:r>
            <a:endParaRPr lang="sr-Latn-R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smtClean="0"/>
              <a:t>Kliknite da biste uredili stil podnaslova mastera</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9518762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vertikalni tekst 2"/>
          <p:cNvSpPr>
            <a:spLocks noGrp="1"/>
          </p:cNvSpPr>
          <p:nvPr>
            <p:ph type="body" orient="vert" idx="1"/>
          </p:nvPr>
        </p:nvSpPr>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9754159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8724900" y="365125"/>
            <a:ext cx="2628900" cy="5811838"/>
          </a:xfrm>
        </p:spPr>
        <p:txBody>
          <a:bodyPr vert="eaVert"/>
          <a:lstStyle/>
          <a:p>
            <a:r>
              <a:rPr lang="sr-Latn-RS" smtClean="0"/>
              <a:t>Kliknite i uredite naslov mastera</a:t>
            </a:r>
            <a:endParaRPr lang="sr-Latn-RS"/>
          </a:p>
        </p:txBody>
      </p:sp>
      <p:sp>
        <p:nvSpPr>
          <p:cNvPr id="3" name="Čuvar mesta za vertikalni tekst 2"/>
          <p:cNvSpPr>
            <a:spLocks noGrp="1"/>
          </p:cNvSpPr>
          <p:nvPr>
            <p:ph type="body" orient="vert" idx="1"/>
          </p:nvPr>
        </p:nvSpPr>
        <p:spPr>
          <a:xfrm>
            <a:off x="838200" y="365125"/>
            <a:ext cx="7734300" cy="5811838"/>
          </a:xfrm>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736900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idx="1"/>
          </p:nvPr>
        </p:nvSpPr>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1754526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r-Latn-RS" smtClean="0"/>
              <a:t>Kliknite i uredite naslov mastera</a:t>
            </a:r>
            <a:endParaRPr lang="sr-Latn-RS"/>
          </a:p>
        </p:txBody>
      </p:sp>
      <p:sp>
        <p:nvSpPr>
          <p:cNvPr id="3" name="Čuvar mesta za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smtClean="0"/>
              <a:t>Uredi stil teksta mastera</a:t>
            </a:r>
          </a:p>
        </p:txBody>
      </p:sp>
      <p:sp>
        <p:nvSpPr>
          <p:cNvPr id="4" name="Čuvar mesta za datum 3"/>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51597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sz="half" idx="1"/>
          </p:nvPr>
        </p:nvSpPr>
        <p:spPr>
          <a:xfrm>
            <a:off x="838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sadržaj 3"/>
          <p:cNvSpPr>
            <a:spLocks noGrp="1"/>
          </p:cNvSpPr>
          <p:nvPr>
            <p:ph sz="half" idx="2"/>
          </p:nvPr>
        </p:nvSpPr>
        <p:spPr>
          <a:xfrm>
            <a:off x="6172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datum 4"/>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1253564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r-Latn-RS" smtClean="0"/>
              <a:t>Kliknite i uredite naslov mastera</a:t>
            </a:r>
            <a:endParaRPr lang="sr-Latn-RS"/>
          </a:p>
        </p:txBody>
      </p:sp>
      <p:sp>
        <p:nvSpPr>
          <p:cNvPr id="3" name="Čuvar mesta za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4" name="Čuvar mesta za sadržaj 3"/>
          <p:cNvSpPr>
            <a:spLocks noGrp="1"/>
          </p:cNvSpPr>
          <p:nvPr>
            <p:ph sz="half" idx="2"/>
          </p:nvPr>
        </p:nvSpPr>
        <p:spPr>
          <a:xfrm>
            <a:off x="839788" y="2505075"/>
            <a:ext cx="5157787"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6" name="Čuvar mesta za sadržaj 5"/>
          <p:cNvSpPr>
            <a:spLocks noGrp="1"/>
          </p:cNvSpPr>
          <p:nvPr>
            <p:ph sz="quarter" idx="4"/>
          </p:nvPr>
        </p:nvSpPr>
        <p:spPr>
          <a:xfrm>
            <a:off x="6172200" y="2505075"/>
            <a:ext cx="5183188"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7" name="Čuvar mesta za datum 6"/>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8" name="Čuvar mesta za podnožje 7"/>
          <p:cNvSpPr>
            <a:spLocks noGrp="1"/>
          </p:cNvSpPr>
          <p:nvPr>
            <p:ph type="ftr" sz="quarter" idx="11"/>
          </p:nvPr>
        </p:nvSpPr>
        <p:spPr/>
        <p:txBody>
          <a:bodyPr/>
          <a:lstStyle/>
          <a:p>
            <a:endParaRPr lang="sr-Latn-RS"/>
          </a:p>
        </p:txBody>
      </p:sp>
      <p:sp>
        <p:nvSpPr>
          <p:cNvPr id="9" name="Čuvar mesta za broj slajda 8"/>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27234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datum 2"/>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4" name="Čuvar mesta za podnožje 3"/>
          <p:cNvSpPr>
            <a:spLocks noGrp="1"/>
          </p:cNvSpPr>
          <p:nvPr>
            <p:ph type="ftr" sz="quarter" idx="11"/>
          </p:nvPr>
        </p:nvSpPr>
        <p:spPr/>
        <p:txBody>
          <a:bodyPr/>
          <a:lstStyle/>
          <a:p>
            <a:endParaRPr lang="sr-Latn-RS"/>
          </a:p>
        </p:txBody>
      </p:sp>
      <p:sp>
        <p:nvSpPr>
          <p:cNvPr id="5" name="Čuvar mesta za broj slajda 4"/>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36632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3" name="Čuvar mesta za podnožje 2"/>
          <p:cNvSpPr>
            <a:spLocks noGrp="1"/>
          </p:cNvSpPr>
          <p:nvPr>
            <p:ph type="ftr" sz="quarter" idx="11"/>
          </p:nvPr>
        </p:nvSpPr>
        <p:spPr/>
        <p:txBody>
          <a:bodyPr/>
          <a:lstStyle/>
          <a:p>
            <a:endParaRPr lang="sr-Latn-RS"/>
          </a:p>
        </p:txBody>
      </p:sp>
      <p:sp>
        <p:nvSpPr>
          <p:cNvPr id="4" name="Čuvar mesta za broj slajda 3"/>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0877415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adržaj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0917750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li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6.12.2020.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37564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naslov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smtClean="0"/>
              <a:t>Kliknite i uredite naslov mastera</a:t>
            </a:r>
            <a:endParaRPr lang="sr-Latn-RS"/>
          </a:p>
        </p:txBody>
      </p:sp>
      <p:sp>
        <p:nvSpPr>
          <p:cNvPr id="3" name="Čuvar mesta za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7C39D-EE4C-49E2-88FB-04C2AA13E23F}" type="datetimeFigureOut">
              <a:rPr lang="sr-Latn-RS" smtClean="0"/>
              <a:t>6.12.2020.</a:t>
            </a:fld>
            <a:endParaRPr lang="sr-Latn-RS"/>
          </a:p>
        </p:txBody>
      </p:sp>
      <p:sp>
        <p:nvSpPr>
          <p:cNvPr id="5" name="Čuvar mesta za podnožj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Čuvar mesta za broj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D2097-B031-424B-9AAD-494E4C3A4E04}" type="slidenum">
              <a:rPr lang="sr-Latn-RS" smtClean="0"/>
              <a:t>‹#›</a:t>
            </a:fld>
            <a:endParaRPr lang="sr-Latn-RS"/>
          </a:p>
        </p:txBody>
      </p:sp>
    </p:spTree>
    <p:extLst>
      <p:ext uri="{BB962C8B-B14F-4D97-AF65-F5344CB8AC3E}">
        <p14:creationId xmlns:p14="http://schemas.microsoft.com/office/powerpoint/2010/main" val="11452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halobeba.rs/dojenje-i-ishrana/uvodenje-nemlecne-ishrane/#hranjenje-prema-potrebama-deteta"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rudnocaizdravlje.rs/kako-da-izaberete-najbolju-mlecnu-formulu-za-svoju-beb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918773" y="687019"/>
            <a:ext cx="6363553" cy="1077629"/>
          </a:xfrm>
        </p:spPr>
        <p:txBody>
          <a:bodyPr>
            <a:noAutofit/>
          </a:bodyPr>
          <a:lstStyle/>
          <a:p>
            <a:pPr algn="ctr"/>
            <a:r>
              <a:rPr lang="sr-Latn-RS" altLang="en-US" sz="4000" b="1" dirty="0" smtClean="0">
                <a:solidFill>
                  <a:srgbClr val="FF0000"/>
                </a:solidFill>
                <a:latin typeface="Arial" panose="020B0604020202020204" pitchFamily="34" charset="0"/>
                <a:cs typeface="Arial" panose="020B0604020202020204" pitchFamily="34" charset="0"/>
              </a:rPr>
              <a:t>UVOĐENJE NEMLEČNE ISHRANE KOD ODOJČADI</a:t>
            </a:r>
            <a:endParaRPr lang="en-US" altLang="en-US" sz="4000" b="1" dirty="0">
              <a:solidFill>
                <a:srgbClr val="FF0000"/>
              </a:solidFill>
              <a:latin typeface="Arial" panose="020B0604020202020204" pitchFamily="34" charset="0"/>
              <a:cs typeface="Arial" panose="020B0604020202020204" pitchFamily="34" charset="0"/>
            </a:endParaRPr>
          </a:p>
        </p:txBody>
      </p:sp>
      <p:sp>
        <p:nvSpPr>
          <p:cNvPr id="6"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7"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394950" y="5453063"/>
            <a:ext cx="1744663" cy="1347787"/>
            <a:chOff x="10394950" y="5453063"/>
            <a:chExt cx="1744663" cy="1347787"/>
          </a:xfrm>
        </p:grpSpPr>
        <p:pic>
          <p:nvPicPr>
            <p:cNvPr id="10"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pic>
        <p:nvPicPr>
          <p:cNvPr id="12" name="Picture 5" descr="Image result for porcija hrane za de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600" y="2647950"/>
            <a:ext cx="45339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747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818866" y="228601"/>
            <a:ext cx="10481480" cy="5897563"/>
          </a:xfrm>
        </p:spPr>
        <p:txBody>
          <a:bodyPr>
            <a:noAutofit/>
          </a:bodyPr>
          <a:lstStyle/>
          <a:p>
            <a:pPr algn="just">
              <a:lnSpc>
                <a:spcPct val="90000"/>
              </a:lnSpc>
              <a:buFontTx/>
              <a:buNone/>
            </a:pPr>
            <a:r>
              <a:rPr lang="sr-Latn-RS" altLang="en-US" sz="3600" b="1" i="1" dirty="0">
                <a:solidFill>
                  <a:srgbClr val="FF0000"/>
                </a:solidFill>
              </a:rPr>
              <a:t>  </a:t>
            </a:r>
            <a:r>
              <a:rPr lang="sr-Latn-RS" altLang="en-US" sz="3600" b="1" dirty="0" smtClean="0">
                <a:solidFill>
                  <a:srgbClr val="FF0000"/>
                </a:solidFill>
              </a:rPr>
              <a:t>Novu </a:t>
            </a:r>
            <a:r>
              <a:rPr lang="sr-Latn-RS" altLang="en-US" sz="3600" b="1" dirty="0">
                <a:solidFill>
                  <a:srgbClr val="FF0000"/>
                </a:solidFill>
              </a:rPr>
              <a:t>hranu najpre dajte u obliku koji ima</a:t>
            </a:r>
            <a:r>
              <a:rPr lang="sr-Latn-RS" altLang="en-US" sz="3600" b="1" dirty="0"/>
              <a:t> </a:t>
            </a:r>
            <a:r>
              <a:rPr lang="sr-Latn-RS" altLang="en-US" sz="3600" b="1" u="sng" dirty="0"/>
              <a:t>ređu kozistenciju</a:t>
            </a:r>
            <a:r>
              <a:rPr lang="sr-Latn-RS" altLang="en-US" sz="3600" dirty="0"/>
              <a:t>, pa tek nakon toga pređite na njen „gušći“ oblik, kako bi se dete lakše naviklo na nju.</a:t>
            </a:r>
          </a:p>
          <a:p>
            <a:pPr algn="just">
              <a:lnSpc>
                <a:spcPct val="90000"/>
              </a:lnSpc>
              <a:buFontTx/>
              <a:buNone/>
            </a:pPr>
            <a:endParaRPr lang="sr-Latn-RS" altLang="en-US" sz="3600" dirty="0"/>
          </a:p>
          <a:p>
            <a:pPr algn="just">
              <a:lnSpc>
                <a:spcPct val="90000"/>
              </a:lnSpc>
              <a:buFontTx/>
              <a:buNone/>
            </a:pPr>
            <a:endParaRPr lang="sr-Latn-RS" altLang="en-US" sz="3600" dirty="0"/>
          </a:p>
          <a:p>
            <a:pPr algn="just">
              <a:lnSpc>
                <a:spcPct val="90000"/>
              </a:lnSpc>
              <a:buFontTx/>
              <a:buNone/>
            </a:pPr>
            <a:endParaRPr lang="sr-Latn-RS" altLang="en-US" sz="3600" dirty="0"/>
          </a:p>
          <a:p>
            <a:pPr algn="just">
              <a:lnSpc>
                <a:spcPct val="90000"/>
              </a:lnSpc>
              <a:buFontTx/>
              <a:buNone/>
            </a:pPr>
            <a:endParaRPr lang="sr-Latn-RS" altLang="en-US" sz="3600" dirty="0"/>
          </a:p>
          <a:p>
            <a:pPr algn="just">
              <a:lnSpc>
                <a:spcPct val="90000"/>
              </a:lnSpc>
              <a:buFontTx/>
              <a:buNone/>
            </a:pPr>
            <a:endParaRPr lang="sr-Latn-RS" altLang="en-US" sz="3600" dirty="0"/>
          </a:p>
          <a:p>
            <a:pPr algn="just">
              <a:lnSpc>
                <a:spcPct val="90000"/>
              </a:lnSpc>
              <a:buFontTx/>
              <a:buNone/>
            </a:pPr>
            <a:r>
              <a:rPr lang="sr-Latn-RS" altLang="en-US" sz="3600" b="1" i="1" dirty="0">
                <a:solidFill>
                  <a:srgbClr val="FF0000"/>
                </a:solidFill>
              </a:rPr>
              <a:t>      </a:t>
            </a:r>
          </a:p>
          <a:p>
            <a:pPr algn="just">
              <a:lnSpc>
                <a:spcPct val="90000"/>
              </a:lnSpc>
              <a:buFontTx/>
              <a:buNone/>
            </a:pPr>
            <a:r>
              <a:rPr lang="sr-Latn-RS" altLang="en-US" sz="3600" b="1" dirty="0">
                <a:solidFill>
                  <a:srgbClr val="FF0000"/>
                </a:solidFill>
              </a:rPr>
              <a:t>      Namirnice se u početku daju odvojeno, </a:t>
            </a:r>
          </a:p>
          <a:p>
            <a:pPr algn="just">
              <a:lnSpc>
                <a:spcPct val="90000"/>
              </a:lnSpc>
              <a:buFontTx/>
              <a:buNone/>
            </a:pPr>
            <a:r>
              <a:rPr lang="sr-Latn-RS" altLang="en-US" sz="3600" b="1" dirty="0">
                <a:solidFill>
                  <a:srgbClr val="FF0000"/>
                </a:solidFill>
              </a:rPr>
              <a:t>      da se dete navikne na nove ukuse.</a:t>
            </a:r>
            <a:endParaRPr lang="sr-Latn-RS" altLang="en-US" sz="3600" dirty="0">
              <a:solidFill>
                <a:srgbClr val="FF0000"/>
              </a:solidFill>
            </a:endParaRPr>
          </a:p>
          <a:p>
            <a:pPr algn="just">
              <a:lnSpc>
                <a:spcPct val="90000"/>
              </a:lnSpc>
              <a:buFontTx/>
              <a:buNone/>
            </a:pPr>
            <a:endParaRPr lang="sr-Latn-RS" altLang="en-US" sz="3600" dirty="0"/>
          </a:p>
        </p:txBody>
      </p:sp>
      <p:pic>
        <p:nvPicPr>
          <p:cNvPr id="15367" name="Picture 7" descr="Image result for bebi kaÅ¡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804" y="1895108"/>
            <a:ext cx="5387603" cy="360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85065"/>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537949" y="-50729"/>
            <a:ext cx="11281012" cy="1325563"/>
          </a:xfrm>
        </p:spPr>
        <p:txBody>
          <a:bodyPr>
            <a:normAutofit/>
          </a:bodyPr>
          <a:lstStyle/>
          <a:p>
            <a:r>
              <a:rPr lang="sr-Latn-RS" altLang="en-US" b="1" dirty="0">
                <a:solidFill>
                  <a:srgbClr val="FF0000"/>
                </a:solidFill>
                <a:latin typeface="Arial" panose="020B0604020202020204" pitchFamily="34" charset="0"/>
                <a:cs typeface="Arial" panose="020B0604020202020204" pitchFamily="34" charset="0"/>
              </a:rPr>
              <a:t>Redosled uvođenja namirnica nije bitan</a:t>
            </a:r>
            <a:endParaRPr lang="sr-Latn-RS" altLang="en-US" dirty="0">
              <a:solidFill>
                <a:srgbClr val="FF0000"/>
              </a:solidFill>
              <a:latin typeface="Arial" panose="020B0604020202020204" pitchFamily="34" charset="0"/>
              <a:cs typeface="Arial" panose="020B0604020202020204" pitchFamily="34" charset="0"/>
            </a:endParaRPr>
          </a:p>
        </p:txBody>
      </p:sp>
      <p:sp>
        <p:nvSpPr>
          <p:cNvPr id="16387" name="Rectangle 3"/>
          <p:cNvSpPr>
            <a:spLocks noGrp="1" noChangeArrowheads="1"/>
          </p:cNvSpPr>
          <p:nvPr>
            <p:ph type="body" idx="1"/>
          </p:nvPr>
        </p:nvSpPr>
        <p:spPr>
          <a:xfrm>
            <a:off x="537949" y="1202068"/>
            <a:ext cx="11281012" cy="4525963"/>
          </a:xfrm>
        </p:spPr>
        <p:txBody>
          <a:bodyPr>
            <a:noAutofit/>
          </a:bodyPr>
          <a:lstStyle/>
          <a:p>
            <a:r>
              <a:rPr lang="sr-Latn-RS" altLang="en-US" sz="3600" dirty="0">
                <a:latin typeface="Arial" panose="020B0604020202020204" pitchFamily="34" charset="0"/>
                <a:cs typeface="Arial" panose="020B0604020202020204" pitchFamily="34" charset="0"/>
              </a:rPr>
              <a:t> </a:t>
            </a:r>
            <a:r>
              <a:rPr lang="sr-Latn-RS" altLang="en-US" sz="3200" dirty="0">
                <a:latin typeface="Arial" panose="020B0604020202020204" pitchFamily="34" charset="0"/>
                <a:cs typeface="Arial" panose="020B0604020202020204" pitchFamily="34" charset="0"/>
              </a:rPr>
              <a:t>Nevažno je da li ćete prvo početi sa voćem, povrćem ili žitaricama. Bitno je da što veći broj njih uvedete u ishranu do 8. meseca, jer se pokazalo da kasnije uvođenje nekih namirnica poveća rizik od pojave alergije na njih.</a:t>
            </a:r>
          </a:p>
          <a:p>
            <a:r>
              <a:rPr lang="sr-Latn-RS" altLang="en-US" sz="3200" dirty="0">
                <a:latin typeface="Arial" panose="020B0604020202020204" pitchFamily="34" charset="0"/>
                <a:cs typeface="Arial" panose="020B0604020202020204" pitchFamily="34" charset="0"/>
              </a:rPr>
              <a:t>U</a:t>
            </a:r>
            <a:r>
              <a:rPr lang="sr-Latn-RS" altLang="en-US" sz="3600" dirty="0">
                <a:latin typeface="Arial" panose="020B0604020202020204" pitchFamily="34" charset="0"/>
                <a:cs typeface="Arial" panose="020B0604020202020204" pitchFamily="34" charset="0"/>
              </a:rPr>
              <a:t> </a:t>
            </a:r>
            <a:r>
              <a:rPr lang="sr-Cyrl-RS" altLang="en-US" sz="3200" dirty="0" smtClean="0">
                <a:latin typeface="Arial" panose="020B0604020202020204" pitchFamily="34" charset="0"/>
                <a:cs typeface="Arial" panose="020B0604020202020204" pitchFamily="34" charset="0"/>
              </a:rPr>
              <a:t>7</a:t>
            </a:r>
            <a:r>
              <a:rPr lang="sr-Latn-RS" altLang="en-US" sz="3200" dirty="0" smtClean="0">
                <a:latin typeface="Arial" panose="020B0604020202020204" pitchFamily="34" charset="0"/>
                <a:cs typeface="Arial" panose="020B0604020202020204" pitchFamily="34" charset="0"/>
              </a:rPr>
              <a:t> </a:t>
            </a:r>
            <a:r>
              <a:rPr lang="sr-Latn-RS" altLang="en-US" sz="3200" dirty="0">
                <a:latin typeface="Arial" panose="020B0604020202020204" pitchFamily="34" charset="0"/>
                <a:cs typeface="Arial" panose="020B0604020202020204" pitchFamily="34" charset="0"/>
              </a:rPr>
              <a:t>i </a:t>
            </a:r>
            <a:r>
              <a:rPr lang="sr-Cyrl-RS" altLang="en-US" sz="3200" dirty="0" smtClean="0">
                <a:latin typeface="Arial" panose="020B0604020202020204" pitchFamily="34" charset="0"/>
                <a:cs typeface="Arial" panose="020B0604020202020204" pitchFamily="34" charset="0"/>
              </a:rPr>
              <a:t>8.</a:t>
            </a:r>
            <a:r>
              <a:rPr lang="sr-Latn-RS" altLang="en-US" sz="3200" dirty="0" smtClean="0">
                <a:latin typeface="Arial" panose="020B0604020202020204" pitchFamily="34" charset="0"/>
                <a:cs typeface="Arial" panose="020B0604020202020204" pitchFamily="34" charset="0"/>
              </a:rPr>
              <a:t> мe</a:t>
            </a:r>
            <a:r>
              <a:rPr lang="en-US" altLang="en-US" sz="3200" dirty="0" smtClean="0">
                <a:latin typeface="Arial" panose="020B0604020202020204" pitchFamily="34" charset="0"/>
                <a:cs typeface="Arial" panose="020B0604020202020204" pitchFamily="34" charset="0"/>
              </a:rPr>
              <a:t>s</a:t>
            </a:r>
            <a:r>
              <a:rPr lang="sr-Latn-RS" altLang="en-US" sz="3200" dirty="0" smtClean="0">
                <a:latin typeface="Arial" panose="020B0604020202020204" pitchFamily="34" charset="0"/>
                <a:cs typeface="Arial" panose="020B0604020202020204" pitchFamily="34" charset="0"/>
              </a:rPr>
              <a:t>еcu </a:t>
            </a:r>
            <a:r>
              <a:rPr lang="sr-Latn-RS" altLang="en-US" sz="3200" dirty="0">
                <a:latin typeface="Arial" panose="020B0604020202020204" pitchFamily="34" charset="0"/>
                <a:cs typeface="Arial" panose="020B0604020202020204" pitchFamily="34" charset="0"/>
              </a:rPr>
              <a:t>u bеbinu </a:t>
            </a:r>
            <a:r>
              <a:rPr lang="en-US" altLang="en-US" sz="3200" dirty="0">
                <a:latin typeface="Arial" panose="020B0604020202020204" pitchFamily="34" charset="0"/>
                <a:cs typeface="Arial" panose="020B0604020202020204" pitchFamily="34" charset="0"/>
              </a:rPr>
              <a:t>i</a:t>
            </a:r>
            <a:r>
              <a:rPr lang="en-US" altLang="en-US" sz="3200" dirty="0" smtClean="0">
                <a:latin typeface="Arial" panose="020B0604020202020204" pitchFamily="34" charset="0"/>
                <a:cs typeface="Arial" panose="020B0604020202020204" pitchFamily="34" charset="0"/>
              </a:rPr>
              <a:t>s</a:t>
            </a:r>
            <a:r>
              <a:rPr lang="sr-Latn-RS" altLang="en-US" sz="3200" dirty="0" smtClean="0">
                <a:latin typeface="Arial" panose="020B0604020202020204" pitchFamily="34" charset="0"/>
                <a:cs typeface="Arial" panose="020B0604020202020204" pitchFamily="34" charset="0"/>
              </a:rPr>
              <a:t>hranu </a:t>
            </a:r>
            <a:r>
              <a:rPr lang="sr-Latn-RS" altLang="en-US" sz="3200" dirty="0">
                <a:latin typeface="Arial" panose="020B0604020202020204" pitchFamily="34" charset="0"/>
                <a:cs typeface="Arial" panose="020B0604020202020204" pitchFamily="34" charset="0"/>
              </a:rPr>
              <a:t>uvеditе mesnе supе i meso, pored vеć ustaljеnih kašа. Zbog lakšeg vаrеnjа koristite mladо, nemasno </a:t>
            </a:r>
            <a:r>
              <a:rPr lang="sr-Latn-RS" altLang="en-US" sz="3200" dirty="0" smtClean="0">
                <a:latin typeface="Arial" panose="020B0604020202020204" pitchFamily="34" charset="0"/>
                <a:cs typeface="Arial" panose="020B0604020202020204" pitchFamily="34" charset="0"/>
              </a:rPr>
              <a:t>меsо </a:t>
            </a:r>
            <a:r>
              <a:rPr lang="sr-Latn-RS" altLang="en-US" sz="3200" dirty="0">
                <a:latin typeface="Arial" panose="020B0604020202020204" pitchFamily="34" charset="0"/>
                <a:cs typeface="Arial" panose="020B0604020202020204" pitchFamily="34" charset="0"/>
              </a:rPr>
              <a:t>(jagnjetinu, piletinu, </a:t>
            </a:r>
            <a:r>
              <a:rPr lang="sr-Latn-RS" altLang="en-US" sz="3200" dirty="0" smtClean="0">
                <a:latin typeface="Arial" panose="020B0604020202020204" pitchFamily="34" charset="0"/>
                <a:cs typeface="Arial" panose="020B0604020202020204" pitchFamily="34" charset="0"/>
              </a:rPr>
              <a:t>telе</a:t>
            </a:r>
            <a:r>
              <a:rPr lang="en-US" altLang="en-US" sz="3200" dirty="0" smtClean="0">
                <a:latin typeface="Arial" panose="020B0604020202020204" pitchFamily="34" charset="0"/>
                <a:cs typeface="Arial" panose="020B0604020202020204" pitchFamily="34" charset="0"/>
              </a:rPr>
              <a:t>t</a:t>
            </a:r>
            <a:r>
              <a:rPr lang="sr-Latn-RS" altLang="en-US" sz="3200" dirty="0" smtClean="0">
                <a:latin typeface="Arial" panose="020B0604020202020204" pitchFamily="34" charset="0"/>
                <a:cs typeface="Arial" panose="020B0604020202020204" pitchFamily="34" charset="0"/>
              </a:rPr>
              <a:t>inu</a:t>
            </a:r>
            <a:r>
              <a:rPr lang="sr-Latn-RS" altLang="en-US" sz="3200" dirty="0">
                <a:latin typeface="Arial" panose="020B0604020202020204" pitchFamily="34" charset="0"/>
                <a:cs typeface="Arial" panose="020B0604020202020204" pitchFamily="34" charset="0"/>
              </a:rPr>
              <a:t>). </a:t>
            </a:r>
          </a:p>
        </p:txBody>
      </p:sp>
      <p:pic>
        <p:nvPicPr>
          <p:cNvPr id="16391" name="Picture 7" descr="Image result for bebi kaÅ¡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4679950"/>
            <a:ext cx="3819525" cy="217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5649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313899" y="315035"/>
            <a:ext cx="11627892" cy="3383507"/>
          </a:xfrm>
        </p:spPr>
        <p:txBody>
          <a:bodyPr>
            <a:noAutofit/>
          </a:bodyPr>
          <a:lstStyle/>
          <a:p>
            <a:pPr algn="just"/>
            <a:r>
              <a:rPr lang="sr-Latn-RS" altLang="en-US" sz="3400" dirty="0">
                <a:latin typeface="Arial" panose="020B0604020202020204" pitchFamily="34" charset="0"/>
                <a:cs typeface="Arial" panose="020B0604020202020204" pitchFamily="34" charset="0"/>
              </a:rPr>
              <a:t>Jaje je takođe dobar izvor belančevina. Žumance je hranljivije od belanceta. Jaja se u bebinu ishranu uvode postepeno. Počinje se sa jednom osminom tvrdo skuvanog žumanceta, pomešanom sa mlekom. Ako beba nema reakcija, naredne nedelje joj dajte jednu četvrtinu žumanceta. Svake naredne nedelje povećajte količinu za po jednu četvrtinu. </a:t>
            </a:r>
          </a:p>
        </p:txBody>
      </p:sp>
      <p:pic>
        <p:nvPicPr>
          <p:cNvPr id="31749" name="Picture 5" descr="Image result for jaje u ishrani odojÄa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3" y="3374411"/>
            <a:ext cx="4872251" cy="330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744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17924"/>
            <a:ext cx="10515600" cy="1325563"/>
          </a:xfrm>
        </p:spPr>
        <p:txBody>
          <a:bodyPr/>
          <a:lstStyle/>
          <a:p>
            <a:r>
              <a:rPr lang="sr-Latn-RS" altLang="en-US" b="1" dirty="0">
                <a:solidFill>
                  <a:srgbClr val="FF0000"/>
                </a:solidFill>
                <a:latin typeface="Arial" panose="020B0604020202020204" pitchFamily="34" charset="0"/>
                <a:cs typeface="Arial" panose="020B0604020202020204" pitchFamily="34" charset="0"/>
              </a:rPr>
              <a:t>Broj obroka</a:t>
            </a:r>
          </a:p>
        </p:txBody>
      </p:sp>
      <p:sp>
        <p:nvSpPr>
          <p:cNvPr id="21507" name="Rectangle 3"/>
          <p:cNvSpPr>
            <a:spLocks noGrp="1" noChangeArrowheads="1"/>
          </p:cNvSpPr>
          <p:nvPr>
            <p:ph type="body" idx="1"/>
          </p:nvPr>
        </p:nvSpPr>
        <p:spPr>
          <a:xfrm>
            <a:off x="504967" y="1443487"/>
            <a:ext cx="11327642" cy="4351338"/>
          </a:xfrm>
        </p:spPr>
        <p:txBody>
          <a:bodyPr>
            <a:normAutofit/>
          </a:bodyPr>
          <a:lstStyle/>
          <a:p>
            <a:r>
              <a:rPr lang="sr-Latn-RS" altLang="en-US" sz="3200" dirty="0">
                <a:latin typeface="Arial" panose="020B0604020202020204" pitchFamily="34" charset="0"/>
                <a:cs typeface="Arial" panose="020B0604020202020204" pitchFamily="34" charset="0"/>
              </a:rPr>
              <a:t>Odojčetu je potrebno mnogo energije, a kapacitet želuca je mali, pa mu je potrebno češće </a:t>
            </a:r>
            <a:r>
              <a:rPr lang="sr-Latn-RS" altLang="en-US" sz="3200" dirty="0" smtClean="0">
                <a:latin typeface="Arial" panose="020B0604020202020204" pitchFamily="34" charset="0"/>
                <a:cs typeface="Arial" panose="020B0604020202020204" pitchFamily="34" charset="0"/>
              </a:rPr>
              <a:t>hranjenje </a:t>
            </a:r>
            <a:r>
              <a:rPr lang="sr-Latn-RS" altLang="en-US" sz="3200" dirty="0">
                <a:latin typeface="Arial" panose="020B0604020202020204" pitchFamily="34" charset="0"/>
                <a:cs typeface="Arial" panose="020B0604020202020204" pitchFamily="34" charset="0"/>
              </a:rPr>
              <a:t>- pet ili šest puta tokom dana.</a:t>
            </a:r>
          </a:p>
          <a:p>
            <a:r>
              <a:rPr lang="sr-Latn-RS" altLang="en-US" sz="3200" dirty="0" smtClean="0">
                <a:latin typeface="Arial" panose="020B0604020202020204" pitchFamily="34" charset="0"/>
                <a:cs typeface="Arial" panose="020B0604020202020204" pitchFamily="34" charset="0"/>
              </a:rPr>
              <a:t>Između 6 </a:t>
            </a:r>
            <a:r>
              <a:rPr lang="sr-Latn-RS" altLang="en-US" sz="3200" dirty="0">
                <a:latin typeface="Arial" panose="020B0604020202020204" pitchFamily="34" charset="0"/>
                <a:cs typeface="Arial" panose="020B0604020202020204" pitchFamily="34" charset="0"/>
              </a:rPr>
              <a:t>i 8. meseca odojče treba da dobije 2-3 dodatna obroka. Uobičajene preporuke su da dobije jedan slan obrok, jednu voćnu kašicu i jednu kašicu sa žitaricama. </a:t>
            </a:r>
          </a:p>
          <a:p>
            <a:r>
              <a:rPr lang="sr-Latn-RS" altLang="en-US" sz="3200" dirty="0">
                <a:latin typeface="Arial" panose="020B0604020202020204" pitchFamily="34" charset="0"/>
                <a:cs typeface="Arial" panose="020B0604020202020204" pitchFamily="34" charset="0"/>
              </a:rPr>
              <a:t>Između </a:t>
            </a:r>
            <a:r>
              <a:rPr lang="sr-Latn-RS" altLang="en-US" sz="3200" dirty="0" smtClean="0">
                <a:latin typeface="Arial" panose="020B0604020202020204" pitchFamily="34" charset="0"/>
                <a:cs typeface="Arial" panose="020B0604020202020204" pitchFamily="34" charset="0"/>
              </a:rPr>
              <a:t>9 </a:t>
            </a:r>
            <a:r>
              <a:rPr lang="sr-Latn-RS" altLang="en-US" sz="3200" dirty="0">
                <a:latin typeface="Arial" panose="020B0604020202020204" pitchFamily="34" charset="0"/>
                <a:cs typeface="Arial" panose="020B0604020202020204" pitchFamily="34" charset="0"/>
              </a:rPr>
              <a:t>i 12. meseca broj dodatnih obroka je 3-4.</a:t>
            </a:r>
            <a:endParaRPr lang="sr-Latn-RS" altLang="en-US" sz="3200" i="1" dirty="0">
              <a:latin typeface="Arial" panose="020B0604020202020204" pitchFamily="34" charset="0"/>
              <a:cs typeface="Arial" panose="020B0604020202020204" pitchFamily="34" charset="0"/>
            </a:endParaRPr>
          </a:p>
        </p:txBody>
      </p:sp>
      <p:pic>
        <p:nvPicPr>
          <p:cNvPr id="21509" name="Picture 5" descr="Image result for bebi kaÅ¡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5219700"/>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1176"/>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513497" y="638032"/>
            <a:ext cx="8962030" cy="3401705"/>
          </a:xfrm>
        </p:spPr>
        <p:txBody>
          <a:bodyPr>
            <a:noAutofit/>
          </a:bodyPr>
          <a:lstStyle/>
          <a:p>
            <a:pPr algn="just">
              <a:lnSpc>
                <a:spcPct val="90000"/>
              </a:lnSpc>
            </a:pPr>
            <a:r>
              <a:rPr lang="sr-Latn-RS" altLang="en-US" sz="3600" dirty="0"/>
              <a:t>Mleko i dalje odojčetu ostaje glavna hrana, koja zadovoljava polovinu njegovih potreba. </a:t>
            </a:r>
          </a:p>
          <a:p>
            <a:pPr algn="just">
              <a:lnSpc>
                <a:spcPct val="90000"/>
              </a:lnSpc>
            </a:pPr>
            <a:r>
              <a:rPr lang="sr-Latn-RS" altLang="en-US" sz="3600" dirty="0"/>
              <a:t>Odojče koje sisa nastavlja sa dojenjem, a odojče koje dobija dohranu ili je na veštačkoj ishrani nastavlja sa odgovarajućom mlečnom formulom za uzrast. </a:t>
            </a:r>
          </a:p>
        </p:txBody>
      </p:sp>
      <p:pic>
        <p:nvPicPr>
          <p:cNvPr id="22539" name="Picture 11" descr="Image result for doje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08" y="3460845"/>
            <a:ext cx="437069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7900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78712"/>
            <a:ext cx="10515600" cy="1325563"/>
          </a:xfrm>
        </p:spPr>
        <p:txBody>
          <a:bodyPr>
            <a:normAutofit/>
          </a:bodyPr>
          <a:lstStyle/>
          <a:p>
            <a:r>
              <a:rPr lang="sr-Latn-RS" altLang="en-US" sz="4800" b="1" dirty="0">
                <a:solidFill>
                  <a:srgbClr val="FF0000"/>
                </a:solidFill>
                <a:latin typeface="Arial" panose="020B0604020202020204" pitchFamily="34" charset="0"/>
                <a:cs typeface="Arial" panose="020B0604020202020204" pitchFamily="34" charset="0"/>
              </a:rPr>
              <a:t>Količina hrane</a:t>
            </a:r>
          </a:p>
        </p:txBody>
      </p:sp>
      <p:sp>
        <p:nvSpPr>
          <p:cNvPr id="23555" name="Rectangle 3"/>
          <p:cNvSpPr>
            <a:spLocks noGrp="1" noChangeArrowheads="1"/>
          </p:cNvSpPr>
          <p:nvPr>
            <p:ph type="body" idx="1"/>
          </p:nvPr>
        </p:nvSpPr>
        <p:spPr>
          <a:xfrm>
            <a:off x="368487" y="1307006"/>
            <a:ext cx="9553433" cy="4351338"/>
          </a:xfrm>
        </p:spPr>
        <p:txBody>
          <a:bodyPr>
            <a:noAutofit/>
          </a:bodyPr>
          <a:lstStyle/>
          <a:p>
            <a:pPr>
              <a:lnSpc>
                <a:spcPct val="90000"/>
              </a:lnSpc>
            </a:pPr>
            <a:r>
              <a:rPr lang="sr-Latn-RS" altLang="en-US" sz="3600" dirty="0">
                <a:latin typeface="Arial" panose="020B0604020202020204" pitchFamily="34" charset="0"/>
                <a:cs typeface="Arial" panose="020B0604020202020204" pitchFamily="34" charset="0"/>
              </a:rPr>
              <a:t>U početku uvođenja nemlečne hrane dajte odojčetu nekoliko kašičica po obroku. </a:t>
            </a:r>
          </a:p>
          <a:p>
            <a:pPr>
              <a:lnSpc>
                <a:spcPct val="90000"/>
              </a:lnSpc>
            </a:pPr>
            <a:r>
              <a:rPr lang="sr-Latn-RS" altLang="en-US" sz="3600" dirty="0">
                <a:latin typeface="Arial" panose="020B0604020202020204" pitchFamily="34" charset="0"/>
                <a:cs typeface="Arial" panose="020B0604020202020204" pitchFamily="34" charset="0"/>
              </a:rPr>
              <a:t>Sa 6 meseci deca uglavnom jedu 5-10 kašičica za obrok</a:t>
            </a:r>
          </a:p>
          <a:p>
            <a:pPr>
              <a:lnSpc>
                <a:spcPct val="90000"/>
              </a:lnSpc>
            </a:pPr>
            <a:r>
              <a:rPr lang="sr-Latn-RS" altLang="en-US" sz="3600" dirty="0" smtClean="0">
                <a:latin typeface="Arial" panose="020B0604020202020204" pitchFamily="34" charset="0"/>
                <a:cs typeface="Arial" panose="020B0604020202020204" pitchFamily="34" charset="0"/>
              </a:rPr>
              <a:t>Sa </a:t>
            </a:r>
            <a:r>
              <a:rPr lang="sr-Latn-RS" altLang="en-US" sz="3600" dirty="0">
                <a:latin typeface="Arial" panose="020B0604020202020204" pitchFamily="34" charset="0"/>
                <a:cs typeface="Arial" panose="020B0604020202020204" pitchFamily="34" charset="0"/>
              </a:rPr>
              <a:t>6-9 </a:t>
            </a:r>
            <a:r>
              <a:rPr lang="sr-Latn-RS" altLang="en-US" sz="3600" dirty="0" smtClean="0">
                <a:latin typeface="Arial" panose="020B0604020202020204" pitchFamily="34" charset="0"/>
                <a:cs typeface="Arial" panose="020B0604020202020204" pitchFamily="34" charset="0"/>
              </a:rPr>
              <a:t>meseci: </a:t>
            </a:r>
            <a:r>
              <a:rPr lang="sr-Latn-RS" altLang="en-US" sz="3600" dirty="0">
                <a:latin typeface="Arial" panose="020B0604020202020204" pitchFamily="34" charset="0"/>
                <a:cs typeface="Arial" panose="020B0604020202020204" pitchFamily="34" charset="0"/>
              </a:rPr>
              <a:t>2- 4 supene kašike.</a:t>
            </a:r>
          </a:p>
          <a:p>
            <a:pPr>
              <a:lnSpc>
                <a:spcPct val="90000"/>
              </a:lnSpc>
            </a:pPr>
            <a:r>
              <a:rPr lang="sr-Latn-RS" altLang="en-US" sz="3600" dirty="0">
                <a:latin typeface="Arial" panose="020B0604020202020204" pitchFamily="34" charset="0"/>
                <a:cs typeface="Arial" panose="020B0604020202020204" pitchFamily="34" charset="0"/>
              </a:rPr>
              <a:t>Krajem prve </a:t>
            </a:r>
            <a:r>
              <a:rPr lang="sr-Latn-RS" altLang="en-US" sz="3600" dirty="0" smtClean="0">
                <a:latin typeface="Arial" panose="020B0604020202020204" pitchFamily="34" charset="0"/>
                <a:cs typeface="Arial" panose="020B0604020202020204" pitchFamily="34" charset="0"/>
              </a:rPr>
              <a:t>godine: </a:t>
            </a:r>
            <a:r>
              <a:rPr lang="sr-Latn-RS" altLang="en-US" sz="3600" dirty="0">
                <a:latin typeface="Arial" panose="020B0604020202020204" pitchFamily="34" charset="0"/>
                <a:cs typeface="Arial" panose="020B0604020202020204" pitchFamily="34" charset="0"/>
              </a:rPr>
              <a:t>4-6 supenih kašika voća ili povrća, ¼ voćke, do dve supene kašike mesa/ribe, ½ šolje cerealija ili testenine. </a:t>
            </a:r>
          </a:p>
        </p:txBody>
      </p:sp>
      <p:pic>
        <p:nvPicPr>
          <p:cNvPr id="23557" name="Picture 5" descr="Image result for 2-4 supene kaÅ¡ike za odojÄ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528" y="1890925"/>
            <a:ext cx="3259472" cy="220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8847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4176" y="95531"/>
            <a:ext cx="10515600" cy="1052608"/>
          </a:xfrm>
        </p:spPr>
        <p:txBody>
          <a:bodyPr/>
          <a:lstStyle/>
          <a:p>
            <a:r>
              <a:rPr lang="sr-Latn-RS" altLang="en-US" b="1" dirty="0">
                <a:solidFill>
                  <a:srgbClr val="FF0000"/>
                </a:solidFill>
                <a:latin typeface="Arial" panose="020B0604020202020204" pitchFamily="34" charset="0"/>
                <a:cs typeface="Arial" panose="020B0604020202020204" pitchFamily="34" charset="0"/>
              </a:rPr>
              <a:t>Ne zaboravite vodu!</a:t>
            </a:r>
          </a:p>
        </p:txBody>
      </p:sp>
      <p:sp>
        <p:nvSpPr>
          <p:cNvPr id="24579" name="Rectangle 3"/>
          <p:cNvSpPr>
            <a:spLocks noGrp="1" noChangeArrowheads="1"/>
          </p:cNvSpPr>
          <p:nvPr>
            <p:ph type="body" sz="half" idx="1"/>
          </p:nvPr>
        </p:nvSpPr>
        <p:spPr>
          <a:xfrm>
            <a:off x="374176" y="1020406"/>
            <a:ext cx="6679442" cy="5796650"/>
          </a:xfrm>
        </p:spPr>
        <p:txBody>
          <a:bodyPr>
            <a:noAutofit/>
          </a:bodyPr>
          <a:lstStyle/>
          <a:p>
            <a:pPr>
              <a:lnSpc>
                <a:spcPct val="90000"/>
              </a:lnSpc>
            </a:pPr>
            <a:r>
              <a:rPr lang="sr-Latn-RS" altLang="en-US" sz="3200" dirty="0">
                <a:latin typeface="Arial" panose="020B0604020202020204" pitchFamily="34" charset="0"/>
                <a:cs typeface="Arial" panose="020B0604020202020204" pitchFamily="34" charset="0"/>
              </a:rPr>
              <a:t>Isključivo dojena deca počinju da piju vodu sa početkom nemlečne ishrane.</a:t>
            </a:r>
          </a:p>
          <a:p>
            <a:pPr>
              <a:lnSpc>
                <a:spcPct val="90000"/>
              </a:lnSpc>
            </a:pPr>
            <a:r>
              <a:rPr lang="sr-Latn-RS" altLang="en-US" sz="3200" dirty="0">
                <a:latin typeface="Arial" panose="020B0604020202020204" pitchFamily="34" charset="0"/>
                <a:cs typeface="Arial" panose="020B0604020202020204" pitchFamily="34" charset="0"/>
              </a:rPr>
              <a:t>Potrebe za vodom zavise od uzrasta deteta, broja obroka, količine i vrste čvrste hrane.</a:t>
            </a:r>
          </a:p>
          <a:p>
            <a:pPr>
              <a:lnSpc>
                <a:spcPct val="90000"/>
              </a:lnSpc>
            </a:pPr>
            <a:r>
              <a:rPr lang="sr-Latn-RS" altLang="en-US" sz="3200" dirty="0">
                <a:latin typeface="Arial" panose="020B0604020202020204" pitchFamily="34" charset="0"/>
                <a:cs typeface="Arial" panose="020B0604020202020204" pitchFamily="34" charset="0"/>
              </a:rPr>
              <a:t>U početku 60-120ml dnevno, krajem </a:t>
            </a:r>
            <a:r>
              <a:rPr lang="sr-Latn-RS" altLang="en-US" sz="3200" dirty="0" smtClean="0">
                <a:latin typeface="Arial" panose="020B0604020202020204" pitchFamily="34" charset="0"/>
                <a:cs typeface="Arial" panose="020B0604020202020204" pitchFamily="34" charset="0"/>
              </a:rPr>
              <a:t>1</a:t>
            </a:r>
            <a:r>
              <a:rPr lang="sr-Latn-RS" altLang="en-US" sz="3200" dirty="0">
                <a:latin typeface="Arial" panose="020B0604020202020204" pitchFamily="34" charset="0"/>
                <a:cs typeface="Arial" panose="020B0604020202020204" pitchFamily="34" charset="0"/>
              </a:rPr>
              <a:t>. godine 240ml dnevno (jedna šolja)</a:t>
            </a:r>
          </a:p>
          <a:p>
            <a:pPr>
              <a:lnSpc>
                <a:spcPct val="90000"/>
              </a:lnSpc>
            </a:pPr>
            <a:r>
              <a:rPr lang="sr-Latn-RS" altLang="en-US" sz="3200" dirty="0">
                <a:latin typeface="Arial" panose="020B0604020202020204" pitchFamily="34" charset="0"/>
                <a:cs typeface="Arial" panose="020B0604020202020204" pitchFamily="34" charset="0"/>
              </a:rPr>
              <a:t>Ponudite detetu češće vodu, posebno posle obroka; ne čekajte da ožedni! </a:t>
            </a:r>
          </a:p>
        </p:txBody>
      </p:sp>
      <p:pic>
        <p:nvPicPr>
          <p:cNvPr id="24584" name="Picture 8" descr="Image result for beba pije vodu iz Å¡olje vode za b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86218"/>
            <a:ext cx="41910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93691"/>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5119" y="150122"/>
            <a:ext cx="10515600" cy="783692"/>
          </a:xfrm>
        </p:spPr>
        <p:txBody>
          <a:bodyPr/>
          <a:lstStyle/>
          <a:p>
            <a:r>
              <a:rPr lang="sr-Latn-RS" altLang="en-US" b="1" dirty="0">
                <a:solidFill>
                  <a:srgbClr val="FF0000"/>
                </a:solidFill>
                <a:latin typeface="Arial" panose="020B0604020202020204" pitchFamily="34" charset="0"/>
                <a:cs typeface="Arial" panose="020B0604020202020204" pitchFamily="34" charset="0"/>
              </a:rPr>
              <a:t>Način hranjenja</a:t>
            </a:r>
          </a:p>
        </p:txBody>
      </p:sp>
      <p:sp>
        <p:nvSpPr>
          <p:cNvPr id="25603" name="Rectangle 3"/>
          <p:cNvSpPr>
            <a:spLocks noGrp="1" noChangeArrowheads="1"/>
          </p:cNvSpPr>
          <p:nvPr>
            <p:ph type="body" idx="1"/>
          </p:nvPr>
        </p:nvSpPr>
        <p:spPr>
          <a:xfrm>
            <a:off x="415119" y="933814"/>
            <a:ext cx="10515600" cy="4351338"/>
          </a:xfrm>
        </p:spPr>
        <p:txBody>
          <a:bodyPr>
            <a:noAutofit/>
          </a:bodyPr>
          <a:lstStyle/>
          <a:p>
            <a:pPr>
              <a:lnSpc>
                <a:spcPct val="90000"/>
              </a:lnSpc>
              <a:buFontTx/>
              <a:buNone/>
            </a:pPr>
            <a:r>
              <a:rPr lang="sr-Latn-RS" altLang="en-US" sz="3200" dirty="0">
                <a:latin typeface="Arial" panose="020B0604020202020204" pitchFamily="34" charset="0"/>
                <a:cs typeface="Arial" panose="020B0604020202020204" pitchFamily="34" charset="0"/>
              </a:rPr>
              <a:t>    Neophodne motorne veštine:</a:t>
            </a:r>
          </a:p>
          <a:p>
            <a:pPr algn="just">
              <a:lnSpc>
                <a:spcPct val="90000"/>
              </a:lnSpc>
            </a:pPr>
            <a:r>
              <a:rPr lang="sr-Latn-RS" altLang="en-US" sz="3200" dirty="0">
                <a:latin typeface="Arial" panose="020B0604020202020204" pitchFamily="34" charset="0"/>
                <a:cs typeface="Arial" panose="020B0604020202020204" pitchFamily="34" charset="0"/>
              </a:rPr>
              <a:t>Između </a:t>
            </a:r>
            <a:r>
              <a:rPr lang="sr-Latn-RS" altLang="en-US" sz="3200" dirty="0" smtClean="0">
                <a:latin typeface="Arial" panose="020B0604020202020204" pitchFamily="34" charset="0"/>
                <a:cs typeface="Arial" panose="020B0604020202020204" pitchFamily="34" charset="0"/>
              </a:rPr>
              <a:t>4 </a:t>
            </a:r>
            <a:r>
              <a:rPr lang="sr-Latn-RS" altLang="en-US" sz="3200" dirty="0">
                <a:latin typeface="Arial" panose="020B0604020202020204" pitchFamily="34" charset="0"/>
                <a:cs typeface="Arial" panose="020B0604020202020204" pitchFamily="34" charset="0"/>
              </a:rPr>
              <a:t>i 6. meseca dete može da uzima i guta kašastu hranu na kašičicu.</a:t>
            </a:r>
          </a:p>
          <a:p>
            <a:pPr algn="just">
              <a:lnSpc>
                <a:spcPct val="90000"/>
              </a:lnSpc>
            </a:pPr>
            <a:r>
              <a:rPr lang="sr-Latn-RS" altLang="en-US" sz="3200" dirty="0">
                <a:latin typeface="Arial" panose="020B0604020202020204" pitchFamily="34" charset="0"/>
                <a:cs typeface="Arial" panose="020B0604020202020204" pitchFamily="34" charset="0"/>
              </a:rPr>
              <a:t>Od </a:t>
            </a:r>
            <a:r>
              <a:rPr lang="sr-Latn-RS" altLang="en-US" sz="3200" dirty="0" smtClean="0">
                <a:latin typeface="Arial" panose="020B0604020202020204" pitchFamily="34" charset="0"/>
                <a:cs typeface="Arial" panose="020B0604020202020204" pitchFamily="34" charset="0"/>
              </a:rPr>
              <a:t>9 </a:t>
            </a:r>
            <a:r>
              <a:rPr lang="sr-Latn-RS" altLang="en-US" sz="3200" dirty="0">
                <a:latin typeface="Arial" panose="020B0604020202020204" pitchFamily="34" charset="0"/>
                <a:cs typeface="Arial" panose="020B0604020202020204" pitchFamily="34" charset="0"/>
              </a:rPr>
              <a:t>do 12. meseca većina dece je dovoljno spretna da jede sama i pije iz čaše koju drži obema rukama. </a:t>
            </a:r>
          </a:p>
          <a:p>
            <a:pPr algn="just">
              <a:lnSpc>
                <a:spcPct val="90000"/>
              </a:lnSpc>
              <a:buFontTx/>
              <a:buNone/>
            </a:pPr>
            <a:r>
              <a:rPr lang="sr-Latn-RS" altLang="en-US" sz="3200" dirty="0">
                <a:latin typeface="Arial" panose="020B0604020202020204" pitchFamily="34" charset="0"/>
                <a:cs typeface="Arial" panose="020B0604020202020204" pitchFamily="34" charset="0"/>
              </a:rPr>
              <a:t>   </a:t>
            </a:r>
          </a:p>
          <a:p>
            <a:pPr algn="just">
              <a:lnSpc>
                <a:spcPct val="90000"/>
              </a:lnSpc>
              <a:buFontTx/>
              <a:buNone/>
            </a:pPr>
            <a:endParaRPr lang="sr-Latn-RS" altLang="en-US" sz="3200" dirty="0">
              <a:latin typeface="Arial" panose="020B0604020202020204" pitchFamily="34" charset="0"/>
              <a:cs typeface="Arial" panose="020B0604020202020204" pitchFamily="34" charset="0"/>
            </a:endParaRPr>
          </a:p>
          <a:p>
            <a:pPr algn="just">
              <a:lnSpc>
                <a:spcPct val="90000"/>
              </a:lnSpc>
              <a:buFontTx/>
              <a:buNone/>
            </a:pPr>
            <a:endParaRPr lang="sr-Latn-RS" altLang="en-US" sz="3200" dirty="0" smtClean="0">
              <a:latin typeface="Arial" panose="020B0604020202020204" pitchFamily="34" charset="0"/>
              <a:cs typeface="Arial" panose="020B0604020202020204" pitchFamily="34" charset="0"/>
            </a:endParaRPr>
          </a:p>
          <a:p>
            <a:pPr algn="just">
              <a:lnSpc>
                <a:spcPct val="90000"/>
              </a:lnSpc>
              <a:buFontTx/>
              <a:buNone/>
            </a:pPr>
            <a:endParaRPr lang="sr-Latn-RS" altLang="en-US" sz="3200" dirty="0">
              <a:latin typeface="Arial" panose="020B0604020202020204" pitchFamily="34" charset="0"/>
              <a:cs typeface="Arial" panose="020B0604020202020204" pitchFamily="34" charset="0"/>
            </a:endParaRPr>
          </a:p>
          <a:p>
            <a:pPr algn="just">
              <a:lnSpc>
                <a:spcPct val="90000"/>
              </a:lnSpc>
              <a:buFontTx/>
              <a:buNone/>
            </a:pPr>
            <a:r>
              <a:rPr lang="sr-Latn-RS" altLang="en-US" sz="3200" dirty="0" smtClean="0">
                <a:latin typeface="Arial" panose="020B0604020202020204" pitchFamily="34" charset="0"/>
                <a:cs typeface="Arial" panose="020B0604020202020204" pitchFamily="34" charset="0"/>
              </a:rPr>
              <a:t>Potrudite </a:t>
            </a:r>
            <a:r>
              <a:rPr lang="sr-Latn-RS" altLang="en-US" sz="3200" dirty="0">
                <a:latin typeface="Arial" panose="020B0604020202020204" pitchFamily="34" charset="0"/>
                <a:cs typeface="Arial" panose="020B0604020202020204" pitchFamily="34" charset="0"/>
              </a:rPr>
              <a:t>se da dete do kraja prve godine prestane da </a:t>
            </a:r>
            <a:r>
              <a:rPr lang="sr-Latn-RS" altLang="en-US" sz="3200" dirty="0" smtClean="0">
                <a:latin typeface="Arial" panose="020B0604020202020204" pitchFamily="34" charset="0"/>
                <a:cs typeface="Arial" panose="020B0604020202020204" pitchFamily="34" charset="0"/>
              </a:rPr>
              <a:t>koristi </a:t>
            </a:r>
            <a:r>
              <a:rPr lang="sr-Latn-RS" altLang="en-US" sz="3200" dirty="0">
                <a:latin typeface="Arial" panose="020B0604020202020204" pitchFamily="34" charset="0"/>
                <a:cs typeface="Arial" panose="020B0604020202020204" pitchFamily="34" charset="0"/>
              </a:rPr>
              <a:t>flašicu sa cuclom. </a:t>
            </a:r>
          </a:p>
        </p:txBody>
      </p:sp>
      <p:pic>
        <p:nvPicPr>
          <p:cNvPr id="25605" name="Picture 5" descr="Image result for beba pije vodu iz Å¡olje vode za b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556" y="3440978"/>
            <a:ext cx="3507474" cy="236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4868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92540" y="228647"/>
            <a:ext cx="10515600" cy="1325563"/>
          </a:xfrm>
        </p:spPr>
        <p:txBody>
          <a:bodyPr/>
          <a:lstStyle/>
          <a:p>
            <a:r>
              <a:rPr lang="sr-Latn-RS" altLang="en-US" b="1" dirty="0">
                <a:solidFill>
                  <a:srgbClr val="FF0000"/>
                </a:solidFill>
                <a:latin typeface="Arial" panose="020B0604020202020204" pitchFamily="34" charset="0"/>
                <a:cs typeface="Arial" panose="020B0604020202020204" pitchFamily="34" charset="0"/>
              </a:rPr>
              <a:t>Bezbednost deteta</a:t>
            </a:r>
          </a:p>
        </p:txBody>
      </p:sp>
      <p:sp>
        <p:nvSpPr>
          <p:cNvPr id="26627" name="Rectangle 3"/>
          <p:cNvSpPr>
            <a:spLocks noGrp="1" noChangeArrowheads="1"/>
          </p:cNvSpPr>
          <p:nvPr>
            <p:ph type="body" idx="1"/>
          </p:nvPr>
        </p:nvSpPr>
        <p:spPr>
          <a:xfrm>
            <a:off x="592540" y="1472322"/>
            <a:ext cx="10515600" cy="1767500"/>
          </a:xfrm>
        </p:spPr>
        <p:txBody>
          <a:bodyPr>
            <a:normAutofit/>
          </a:bodyPr>
          <a:lstStyle/>
          <a:p>
            <a:r>
              <a:rPr lang="sr-Latn-RS" altLang="en-US" sz="3600" dirty="0">
                <a:latin typeface="Arial" panose="020B0604020202020204" pitchFamily="34" charset="0"/>
                <a:cs typeface="Arial" panose="020B0604020202020204" pitchFamily="34" charset="0"/>
              </a:rPr>
              <a:t>Vodite računa o temperaturi hrane i napitaka. </a:t>
            </a:r>
          </a:p>
          <a:p>
            <a:r>
              <a:rPr lang="sr-Latn-RS" altLang="en-US" sz="3600" dirty="0">
                <a:latin typeface="Arial" panose="020B0604020202020204" pitchFamily="34" charset="0"/>
                <a:cs typeface="Arial" panose="020B0604020202020204" pitchFamily="34" charset="0"/>
              </a:rPr>
              <a:t>Nemojte grejati hranu za odojče u mikrotalasnoj pećnici, jer može biti neravnomerno ugrejana.</a:t>
            </a:r>
          </a:p>
          <a:p>
            <a:endParaRPr lang="sr-Latn-RS" altLang="en-US" sz="3600" dirty="0">
              <a:latin typeface="Arial" panose="020B0604020202020204" pitchFamily="34" charset="0"/>
              <a:cs typeface="Arial" panose="020B0604020202020204" pitchFamily="34" charset="0"/>
            </a:endParaRPr>
          </a:p>
        </p:txBody>
      </p:sp>
      <p:pic>
        <p:nvPicPr>
          <p:cNvPr id="26629" name="Picture 5" descr="Image result for temperatura hrane za de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797" y="3239822"/>
            <a:ext cx="5030053" cy="334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33400"/>
      </p:ext>
    </p:extLst>
  </p:cSld>
  <p:clrMapOvr>
    <a:masterClrMapping/>
  </p:clrMapOvr>
  <mc:AlternateContent xmlns:mc="http://schemas.openxmlformats.org/markup-compatibility/2006">
    <mc:Choice xmlns:p14="http://schemas.microsoft.com/office/powerpoint/2010/main" Requires="p14">
      <p:transition spd="slow" p14:dur="2000" advClick="0" advTm="14000"/>
    </mc:Choice>
    <mc:Fallback>
      <p:transition spd="slow" advClick="0" advTm="1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3358" y="105818"/>
            <a:ext cx="10515600" cy="1325563"/>
          </a:xfrm>
        </p:spPr>
        <p:txBody>
          <a:bodyPr/>
          <a:lstStyle/>
          <a:p>
            <a:r>
              <a:rPr lang="sr-Latn-RS" altLang="en-US" sz="4000" b="1" dirty="0">
                <a:solidFill>
                  <a:srgbClr val="FF0000"/>
                </a:solidFill>
                <a:latin typeface="Arial" panose="020B0604020202020204" pitchFamily="34" charset="0"/>
                <a:cs typeface="Arial" panose="020B0604020202020204" pitchFamily="34" charset="0"/>
              </a:rPr>
              <a:t>Hranjenje prema potrebama deteta</a:t>
            </a:r>
          </a:p>
        </p:txBody>
      </p:sp>
      <p:sp>
        <p:nvSpPr>
          <p:cNvPr id="27651" name="Rectangle 3"/>
          <p:cNvSpPr>
            <a:spLocks noGrp="1" noChangeArrowheads="1"/>
          </p:cNvSpPr>
          <p:nvPr>
            <p:ph type="body" idx="1"/>
          </p:nvPr>
        </p:nvSpPr>
        <p:spPr>
          <a:xfrm>
            <a:off x="483358" y="1636097"/>
            <a:ext cx="7923663" cy="4351338"/>
          </a:xfrm>
        </p:spPr>
        <p:txBody>
          <a:bodyPr>
            <a:normAutofit lnSpcReduction="10000"/>
          </a:bodyPr>
          <a:lstStyle/>
          <a:p>
            <a:pPr algn="just">
              <a:buFontTx/>
              <a:buNone/>
            </a:pPr>
            <a:r>
              <a:rPr lang="sr-Latn-RS" altLang="en-US" sz="3600" dirty="0" smtClean="0">
                <a:latin typeface="Arial" panose="020B0604020202020204" pitchFamily="34" charset="0"/>
                <a:cs typeface="Arial" panose="020B0604020202020204" pitchFamily="34" charset="0"/>
              </a:rPr>
              <a:t>Ishrana </a:t>
            </a:r>
            <a:r>
              <a:rPr lang="sr-Latn-RS" altLang="en-US" sz="3600" dirty="0">
                <a:latin typeface="Arial" panose="020B0604020202020204" pitchFamily="34" charset="0"/>
                <a:cs typeface="Arial" panose="020B0604020202020204" pitchFamily="34" charset="0"/>
              </a:rPr>
              <a:t>i hranjenje su daleko više nego unos nutrijenata, to je prilika da se podrže mnogi aspekti razvoja deteta. </a:t>
            </a:r>
          </a:p>
          <a:p>
            <a:pPr algn="just">
              <a:buFontTx/>
              <a:buNone/>
            </a:pPr>
            <a:r>
              <a:rPr lang="sr-Latn-RS" altLang="en-US" sz="3600" dirty="0" smtClean="0">
                <a:latin typeface="Arial" panose="020B0604020202020204" pitchFamily="34" charset="0"/>
                <a:cs typeface="Arial" panose="020B0604020202020204" pitchFamily="34" charset="0"/>
              </a:rPr>
              <a:t>Kako </a:t>
            </a:r>
            <a:r>
              <a:rPr lang="sr-Latn-RS" altLang="en-US" sz="3600" dirty="0">
                <a:latin typeface="Arial" panose="020B0604020202020204" pitchFamily="34" charset="0"/>
                <a:cs typeface="Arial" panose="020B0604020202020204" pitchFamily="34" charset="0"/>
              </a:rPr>
              <a:t>raste, dete postepeno razvija </a:t>
            </a:r>
            <a:r>
              <a:rPr lang="sr-Latn-RS" altLang="en-US" sz="3600" dirty="0" smtClean="0">
                <a:latin typeface="Arial" panose="020B0604020202020204" pitchFamily="34" charset="0"/>
                <a:cs typeface="Arial" panose="020B0604020202020204" pitchFamily="34" charset="0"/>
              </a:rPr>
              <a:t>veštine potrebne </a:t>
            </a:r>
            <a:r>
              <a:rPr lang="sr-Latn-RS" altLang="en-US" sz="3600" dirty="0">
                <a:latin typeface="Arial" panose="020B0604020202020204" pitchFamily="34" charset="0"/>
                <a:cs typeface="Arial" panose="020B0604020202020204" pitchFamily="34" charset="0"/>
              </a:rPr>
              <a:t>za samostalnost u ishrani (uzimanje komadića hrane i prinošenje ustima, izbor hrane, korišćenje pribora za jelo). </a:t>
            </a:r>
          </a:p>
        </p:txBody>
      </p:sp>
      <p:pic>
        <p:nvPicPr>
          <p:cNvPr id="27653" name="Picture 5" descr="Image result for odojÄe koristi pribor za j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411" y="1431381"/>
            <a:ext cx="3509109" cy="350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53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682388" y="4686870"/>
            <a:ext cx="10890914" cy="1630363"/>
          </a:xfrm>
        </p:spPr>
        <p:txBody>
          <a:bodyPr>
            <a:noAutofit/>
          </a:bodyPr>
          <a:lstStyle/>
          <a:p>
            <a:pPr algn="ctr">
              <a:lnSpc>
                <a:spcPct val="100000"/>
              </a:lnSpc>
              <a:spcBef>
                <a:spcPts val="0"/>
              </a:spcBef>
              <a:buFontTx/>
              <a:buNone/>
            </a:pPr>
            <a:r>
              <a:rPr lang="sr-Latn-RS" altLang="en-US" sz="3200" b="1" dirty="0" smtClean="0">
                <a:solidFill>
                  <a:srgbClr val="FF0000"/>
                </a:solidFill>
                <a:latin typeface="Arial" panose="020B0604020202020204" pitchFamily="34" charset="0"/>
                <a:cs typeface="Arial" panose="020B0604020202020204" pitchFamily="34" charset="0"/>
              </a:rPr>
              <a:t>Ove </a:t>
            </a:r>
            <a:r>
              <a:rPr lang="sr-Latn-RS" altLang="en-US" sz="3200" b="1" dirty="0">
                <a:solidFill>
                  <a:srgbClr val="FF0000"/>
                </a:solidFill>
                <a:latin typeface="Arial" panose="020B0604020202020204" pitchFamily="34" charset="0"/>
                <a:cs typeface="Arial" panose="020B0604020202020204" pitchFamily="34" charset="0"/>
              </a:rPr>
              <a:t>preporuke odnose se na zdravu decu! </a:t>
            </a:r>
          </a:p>
          <a:p>
            <a:pPr algn="ctr">
              <a:lnSpc>
                <a:spcPct val="100000"/>
              </a:lnSpc>
              <a:spcBef>
                <a:spcPts val="0"/>
              </a:spcBef>
              <a:buFontTx/>
              <a:buNone/>
            </a:pPr>
            <a:r>
              <a:rPr lang="sr-Latn-RS" altLang="en-US" sz="3200" b="1" dirty="0" smtClean="0">
                <a:solidFill>
                  <a:srgbClr val="FF0000"/>
                </a:solidFill>
                <a:latin typeface="Arial" panose="020B0604020202020204" pitchFamily="34" charset="0"/>
                <a:cs typeface="Arial" panose="020B0604020202020204" pitchFamily="34" charset="0"/>
              </a:rPr>
              <a:t>Prevremeno </a:t>
            </a:r>
            <a:r>
              <a:rPr lang="sr-Latn-RS" altLang="en-US" sz="3200" b="1" dirty="0">
                <a:solidFill>
                  <a:srgbClr val="FF0000"/>
                </a:solidFill>
                <a:latin typeface="Arial" panose="020B0604020202020204" pitchFamily="34" charset="0"/>
                <a:cs typeface="Arial" panose="020B0604020202020204" pitchFamily="34" charset="0"/>
              </a:rPr>
              <a:t>rođena i deca sa različitim hroničnim </a:t>
            </a:r>
            <a:endParaRPr lang="sr-Latn-RS" altLang="en-US" sz="3200" b="1" dirty="0" smtClean="0">
              <a:solidFill>
                <a:srgbClr val="FF0000"/>
              </a:solidFill>
              <a:latin typeface="Arial" panose="020B0604020202020204" pitchFamily="34" charset="0"/>
              <a:cs typeface="Arial" panose="020B0604020202020204" pitchFamily="34" charset="0"/>
            </a:endParaRPr>
          </a:p>
          <a:p>
            <a:pPr algn="ctr">
              <a:lnSpc>
                <a:spcPct val="100000"/>
              </a:lnSpc>
              <a:spcBef>
                <a:spcPts val="0"/>
              </a:spcBef>
              <a:buFontTx/>
              <a:buNone/>
            </a:pPr>
            <a:r>
              <a:rPr lang="sr-Latn-RS" altLang="en-US" sz="3200" b="1" dirty="0" smtClean="0">
                <a:solidFill>
                  <a:srgbClr val="FF0000"/>
                </a:solidFill>
                <a:latin typeface="Arial" panose="020B0604020202020204" pitchFamily="34" charset="0"/>
                <a:cs typeface="Arial" panose="020B0604020202020204" pitchFamily="34" charset="0"/>
              </a:rPr>
              <a:t>bolestima </a:t>
            </a:r>
            <a:r>
              <a:rPr lang="sr-Latn-RS" altLang="en-US" sz="3200" b="1" dirty="0">
                <a:solidFill>
                  <a:srgbClr val="FF0000"/>
                </a:solidFill>
                <a:latin typeface="Arial" panose="020B0604020202020204" pitchFamily="34" charset="0"/>
                <a:cs typeface="Arial" panose="020B0604020202020204" pitchFamily="34" charset="0"/>
              </a:rPr>
              <a:t>hrane se prema posebnim preporukama. </a:t>
            </a:r>
          </a:p>
        </p:txBody>
      </p:sp>
      <p:pic>
        <p:nvPicPr>
          <p:cNvPr id="11269" name="Picture 5" descr="Image result for b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129" y="388963"/>
            <a:ext cx="5471432" cy="39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97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723331" y="682388"/>
            <a:ext cx="11013743" cy="1828800"/>
          </a:xfrm>
        </p:spPr>
        <p:txBody>
          <a:bodyPr>
            <a:noAutofit/>
          </a:bodyPr>
          <a:lstStyle/>
          <a:p>
            <a:pPr algn="just">
              <a:lnSpc>
                <a:spcPct val="90000"/>
              </a:lnSpc>
              <a:buFontTx/>
              <a:buNone/>
            </a:pPr>
            <a:r>
              <a:rPr lang="sr-Latn-RS" altLang="en-US" sz="3200" dirty="0" smtClean="0">
                <a:latin typeface="Arial" panose="020B0604020202020204" pitchFamily="34" charset="0"/>
                <a:cs typeface="Arial" panose="020B0604020202020204" pitchFamily="34" charset="0"/>
              </a:rPr>
              <a:t>Roditelji </a:t>
            </a:r>
            <a:r>
              <a:rPr lang="sr-Latn-RS" altLang="en-US" sz="3200" dirty="0">
                <a:latin typeface="Arial" panose="020B0604020202020204" pitchFamily="34" charset="0"/>
                <a:cs typeface="Arial" panose="020B0604020202020204" pitchFamily="34" charset="0"/>
              </a:rPr>
              <a:t>uglavnom traže i dobijaju informacije o vrsti i redosledu uvođenja namirnica. </a:t>
            </a:r>
          </a:p>
          <a:p>
            <a:pPr algn="just">
              <a:lnSpc>
                <a:spcPct val="90000"/>
              </a:lnSpc>
              <a:buFontTx/>
              <a:buNone/>
            </a:pPr>
            <a:r>
              <a:rPr lang="sr-Latn-RS" altLang="en-US" sz="3200" dirty="0" smtClean="0">
                <a:latin typeface="Arial" panose="020B0604020202020204" pitchFamily="34" charset="0"/>
                <a:cs typeface="Arial" panose="020B0604020202020204" pitchFamily="34" charset="0"/>
              </a:rPr>
              <a:t>Podjednako </a:t>
            </a:r>
            <a:r>
              <a:rPr lang="sr-Latn-RS" altLang="en-US" sz="3200" dirty="0">
                <a:latin typeface="Arial" panose="020B0604020202020204" pitchFamily="34" charset="0"/>
                <a:cs typeface="Arial" panose="020B0604020202020204" pitchFamily="34" charset="0"/>
              </a:rPr>
              <a:t>su potrebni i važni i predlozi kako da podstaknete dete da pojede pripremljenu hranu i da razvija zdrave navike vezane za ishranu. </a:t>
            </a:r>
            <a:r>
              <a:rPr lang="sr-Latn-RS" altLang="en-US" sz="800" b="1" i="1" dirty="0" smtClean="0">
                <a:solidFill>
                  <a:srgbClr val="FF0000"/>
                </a:solidFill>
              </a:rPr>
              <a:t>   </a:t>
            </a:r>
            <a:endParaRPr lang="sr-Latn-RS" altLang="en-US" sz="900" dirty="0"/>
          </a:p>
        </p:txBody>
      </p:sp>
      <p:pic>
        <p:nvPicPr>
          <p:cNvPr id="28679" name="Picture 7" descr="Image result for kada dete neÄe da jede sve sto ste mu sprem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355" y="3207225"/>
            <a:ext cx="5214914" cy="347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749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242293"/>
            <a:ext cx="10515600" cy="1325563"/>
          </a:xfrm>
        </p:spPr>
        <p:txBody>
          <a:bodyPr>
            <a:noAutofit/>
          </a:bodyPr>
          <a:lstStyle/>
          <a:p>
            <a:pPr algn="ctr"/>
            <a:r>
              <a:rPr lang="sr-Latn-RS" altLang="en-US" sz="3600" b="1" dirty="0">
                <a:solidFill>
                  <a:srgbClr val="FF0000"/>
                </a:solidFill>
                <a:latin typeface="Arial" panose="020B0604020202020204" pitchFamily="34" charset="0"/>
                <a:cs typeface="Arial" panose="020B0604020202020204" pitchFamily="34" charset="0"/>
              </a:rPr>
              <a:t/>
            </a:r>
            <a:br>
              <a:rPr lang="sr-Latn-RS" altLang="en-US" sz="3600" b="1" dirty="0">
                <a:solidFill>
                  <a:srgbClr val="FF0000"/>
                </a:solidFill>
                <a:latin typeface="Arial" panose="020B0604020202020204" pitchFamily="34" charset="0"/>
                <a:cs typeface="Arial" panose="020B0604020202020204" pitchFamily="34" charset="0"/>
              </a:rPr>
            </a:br>
            <a:r>
              <a:rPr lang="sr-Latn-RS" altLang="en-US" sz="3600" b="1" dirty="0">
                <a:solidFill>
                  <a:srgbClr val="FF0000"/>
                </a:solidFill>
                <a:latin typeface="Arial" panose="020B0604020202020204" pitchFamily="34" charset="0"/>
                <a:cs typeface="Arial" panose="020B0604020202020204" pitchFamily="34" charset="0"/>
              </a:rPr>
              <a:t>Način na koji se dete hrani ima efekte za ceo život!</a:t>
            </a:r>
            <a:r>
              <a:rPr lang="sr-Latn-RS" altLang="en-US" dirty="0">
                <a:latin typeface="Arial" panose="020B0604020202020204" pitchFamily="34" charset="0"/>
                <a:cs typeface="Arial" panose="020B0604020202020204" pitchFamily="34" charset="0"/>
              </a:rPr>
              <a:t> </a:t>
            </a:r>
            <a:br>
              <a:rPr lang="sr-Latn-RS" altLang="en-US" dirty="0">
                <a:latin typeface="Arial" panose="020B0604020202020204" pitchFamily="34" charset="0"/>
                <a:cs typeface="Arial" panose="020B0604020202020204" pitchFamily="34" charset="0"/>
              </a:rPr>
            </a:br>
            <a:endParaRPr lang="sr-Latn-RS" altLang="en-US" dirty="0">
              <a:latin typeface="Arial" panose="020B0604020202020204" pitchFamily="34" charset="0"/>
              <a:cs typeface="Arial" panose="020B0604020202020204" pitchFamily="34" charset="0"/>
            </a:endParaRPr>
          </a:p>
        </p:txBody>
      </p:sp>
      <p:pic>
        <p:nvPicPr>
          <p:cNvPr id="29700" name="Picture 4" descr="Image result for ODOJÄE ZA PORODIÄNOM TRPEZO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42480" y="1307909"/>
            <a:ext cx="4707320" cy="27045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Rectangle 5"/>
          <p:cNvSpPr>
            <a:spLocks noChangeArrowheads="1"/>
          </p:cNvSpPr>
          <p:nvPr/>
        </p:nvSpPr>
        <p:spPr bwMode="auto">
          <a:xfrm rot="10800000" flipV="1">
            <a:off x="345798" y="3897169"/>
            <a:ext cx="11509612" cy="156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sr-Latn-RS" altLang="en-US" dirty="0" smtClean="0"/>
              <a:t>Izvor teksta:</a:t>
            </a:r>
            <a:endParaRPr lang="sr-Latn-RS" altLang="en-US" dirty="0"/>
          </a:p>
          <a:p>
            <a:pPr>
              <a:lnSpc>
                <a:spcPct val="90000"/>
              </a:lnSpc>
              <a:spcBef>
                <a:spcPct val="20000"/>
              </a:spcBef>
            </a:pPr>
            <a:r>
              <a:rPr lang="sr-Latn-RS" altLang="en-US" dirty="0" smtClean="0"/>
              <a:t>1. “Pametna </a:t>
            </a:r>
            <a:r>
              <a:rPr lang="sr-Latn-RS" altLang="en-US" dirty="0"/>
              <a:t>knjiga za mame i tate”, Unicef, 2008.</a:t>
            </a:r>
          </a:p>
          <a:p>
            <a:pPr>
              <a:lnSpc>
                <a:spcPct val="90000"/>
              </a:lnSpc>
              <a:spcBef>
                <a:spcPct val="20000"/>
              </a:spcBef>
            </a:pPr>
            <a:r>
              <a:rPr lang="sr-Latn-RS" altLang="en-US" dirty="0" smtClean="0"/>
              <a:t>2. Halo </a:t>
            </a:r>
            <a:r>
              <a:rPr lang="sr-Latn-RS" altLang="en-US" dirty="0"/>
              <a:t>beba, Gradski zavod za javno zdravlje Beograd </a:t>
            </a:r>
          </a:p>
          <a:p>
            <a:pPr>
              <a:lnSpc>
                <a:spcPct val="90000"/>
              </a:lnSpc>
              <a:spcBef>
                <a:spcPct val="20000"/>
              </a:spcBef>
            </a:pPr>
            <a:r>
              <a:rPr lang="sr-Latn-RS" altLang="en-US" dirty="0">
                <a:hlinkClick r:id="rId3"/>
              </a:rPr>
              <a:t>https://www.halobeba.rs/dojenje-i-ishrana/uvodenje-nemlecne-ishrane/#hranjenje-prema-potrebama-deteta</a:t>
            </a:r>
            <a:r>
              <a:rPr lang="sr-Latn-RS" altLang="en-US" dirty="0"/>
              <a:t> </a:t>
            </a:r>
            <a:endParaRPr lang="sr-Latn-RS" altLang="en-US" dirty="0" smtClean="0"/>
          </a:p>
          <a:p>
            <a:pPr>
              <a:lnSpc>
                <a:spcPct val="90000"/>
              </a:lnSpc>
              <a:spcBef>
                <a:spcPct val="20000"/>
              </a:spcBef>
            </a:pPr>
            <a:r>
              <a:rPr lang="sr-Latn-RS" altLang="en-US" dirty="0" smtClean="0"/>
              <a:t>Fotografije: </a:t>
            </a:r>
            <a:r>
              <a:rPr lang="en-US" u="sng" dirty="0">
                <a:latin typeface="Arial" panose="020B0604020202020204" pitchFamily="34" charset="0"/>
                <a:cs typeface="Arial" panose="020B0604020202020204" pitchFamily="34" charset="0"/>
                <a:hlinkClick r:id="rId4" tooltip="https://pixabay.com/"/>
              </a:rPr>
              <a:t>https</a:t>
            </a:r>
            <a:r>
              <a:rPr lang="ru-RU" u="sng" dirty="0">
                <a:latin typeface="Arial" panose="020B0604020202020204" pitchFamily="34" charset="0"/>
                <a:cs typeface="Arial" panose="020B0604020202020204" pitchFamily="34" charset="0"/>
                <a:hlinkClick r:id="rId4" tooltip="https://pixabay.com/"/>
              </a:rPr>
              <a:t>://</a:t>
            </a:r>
            <a:r>
              <a:rPr lang="en-US" u="sng" dirty="0" err="1">
                <a:latin typeface="Arial" panose="020B0604020202020204" pitchFamily="34" charset="0"/>
                <a:cs typeface="Arial" panose="020B0604020202020204" pitchFamily="34" charset="0"/>
                <a:hlinkClick r:id="rId4" tooltip="https://pixabay.com/"/>
              </a:rPr>
              <a:t>pixabay</a:t>
            </a:r>
            <a:r>
              <a:rPr lang="ru-RU" u="sng" dirty="0">
                <a:latin typeface="Arial" panose="020B0604020202020204" pitchFamily="34" charset="0"/>
                <a:cs typeface="Arial" panose="020B0604020202020204" pitchFamily="34" charset="0"/>
                <a:hlinkClick r:id="rId4" tooltip="https://pixabay.com/"/>
              </a:rPr>
              <a:t>.</a:t>
            </a:r>
            <a:r>
              <a:rPr lang="en-US" u="sng" dirty="0">
                <a:latin typeface="Arial" panose="020B0604020202020204" pitchFamily="34" charset="0"/>
                <a:cs typeface="Arial" panose="020B0604020202020204" pitchFamily="34" charset="0"/>
                <a:hlinkClick r:id="rId4" tooltip="https://pixabay.com/"/>
              </a:rPr>
              <a:t>com</a:t>
            </a:r>
            <a:r>
              <a:rPr lang="ru-RU" u="sng" dirty="0" smtClean="0">
                <a:latin typeface="Arial" panose="020B0604020202020204" pitchFamily="34" charset="0"/>
                <a:cs typeface="Arial" panose="020B0604020202020204" pitchFamily="34" charset="0"/>
                <a:hlinkClick r:id="rId4" tooltip="https://pixabay.com/"/>
              </a:rPr>
              <a:t>/</a:t>
            </a:r>
            <a:endParaRPr lang="en-US" dirty="0">
              <a:latin typeface="Arial" panose="020B0604020202020204" pitchFamily="34" charset="0"/>
              <a:cs typeface="Arial" panose="020B0604020202020204" pitchFamily="34" charset="0"/>
            </a:endParaRPr>
          </a:p>
        </p:txBody>
      </p:sp>
      <p:pic>
        <p:nvPicPr>
          <p:cNvPr id="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394950" y="5453063"/>
            <a:ext cx="1744663" cy="1347787"/>
            <a:chOff x="10394950" y="5453063"/>
            <a:chExt cx="1744663" cy="1347787"/>
          </a:xfrm>
        </p:grpSpPr>
        <p:pic>
          <p:nvPicPr>
            <p:cNvPr id="7" name="Picture 7"/>
            <p:cNvPicPr>
              <a:picLocks noChangeAspect="1"/>
            </p:cNvPicPr>
            <p:nvPr/>
          </p:nvPicPr>
          <p:blipFill>
            <a:blip r:embed="rId6">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9"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0"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spTree>
    <p:extLst>
      <p:ext uri="{BB962C8B-B14F-4D97-AF65-F5344CB8AC3E}">
        <p14:creationId xmlns:p14="http://schemas.microsoft.com/office/powerpoint/2010/main" val="24763490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r-Latn-RS" altLang="en-US" sz="4000" b="1" dirty="0" smtClean="0">
                <a:solidFill>
                  <a:srgbClr val="FF0000"/>
                </a:solidFill>
                <a:latin typeface="Arial" panose="020B0604020202020204" pitchFamily="34" charset="0"/>
                <a:cs typeface="Arial" panose="020B0604020202020204" pitchFamily="34" charset="0"/>
              </a:rPr>
              <a:t>ŠTA </a:t>
            </a:r>
            <a:r>
              <a:rPr lang="sr-Latn-RS" altLang="en-US" sz="4000" b="1" dirty="0">
                <a:solidFill>
                  <a:srgbClr val="FF0000"/>
                </a:solidFill>
                <a:latin typeface="Arial" panose="020B0604020202020204" pitchFamily="34" charset="0"/>
                <a:cs typeface="Arial" panose="020B0604020202020204" pitchFamily="34" charset="0"/>
              </a:rPr>
              <a:t>JE NEMLEČNA/MEŠOVITA ISHRANA?</a:t>
            </a:r>
          </a:p>
        </p:txBody>
      </p:sp>
      <p:sp>
        <p:nvSpPr>
          <p:cNvPr id="6147" name="Rectangle 3"/>
          <p:cNvSpPr>
            <a:spLocks noGrp="1" noChangeArrowheads="1"/>
          </p:cNvSpPr>
          <p:nvPr>
            <p:ph type="body" idx="1"/>
          </p:nvPr>
        </p:nvSpPr>
        <p:spPr>
          <a:xfrm>
            <a:off x="589126" y="2052852"/>
            <a:ext cx="11052411" cy="3459163"/>
          </a:xfrm>
        </p:spPr>
        <p:txBody>
          <a:bodyPr>
            <a:normAutofit/>
          </a:bodyPr>
          <a:lstStyle/>
          <a:p>
            <a:pPr algn="just">
              <a:lnSpc>
                <a:spcPct val="90000"/>
              </a:lnSpc>
            </a:pPr>
            <a:r>
              <a:rPr lang="sr-Latn-RS" altLang="en-US" sz="3600" dirty="0">
                <a:latin typeface="Arial" panose="020B0604020202020204" pitchFamily="34" charset="0"/>
                <a:cs typeface="Arial" panose="020B0604020202020204" pitchFamily="34" charset="0"/>
              </a:rPr>
              <a:t>Nemlečna ishrana/mešovita ishrana je čvrsta ili polučvrsta hrana koja se daje odojčetu </a:t>
            </a:r>
            <a:r>
              <a:rPr lang="sr-Latn-RS" altLang="en-US" sz="3600" dirty="0" smtClean="0">
                <a:latin typeface="Arial" panose="020B0604020202020204" pitchFamily="34" charset="0"/>
                <a:cs typeface="Arial" panose="020B0604020202020204" pitchFamily="34" charset="0"/>
              </a:rPr>
              <a:t>dodatno, </a:t>
            </a:r>
            <a:r>
              <a:rPr lang="sr-Latn-RS" altLang="en-US" sz="3600" dirty="0">
                <a:latin typeface="Arial" panose="020B0604020202020204" pitchFamily="34" charset="0"/>
                <a:cs typeface="Arial" panose="020B0604020202020204" pitchFamily="34" charset="0"/>
              </a:rPr>
              <a:t>uz </a:t>
            </a:r>
            <a:r>
              <a:rPr lang="sr-Latn-RS" altLang="en-US" sz="3600" dirty="0" smtClean="0">
                <a:latin typeface="Arial" panose="020B0604020202020204" pitchFamily="34" charset="0"/>
                <a:cs typeface="Arial" panose="020B0604020202020204" pitchFamily="34" charset="0"/>
              </a:rPr>
              <a:t>dojenje, </a:t>
            </a:r>
            <a:r>
              <a:rPr lang="sr-Latn-RS" altLang="en-US" sz="3600" dirty="0">
                <a:latin typeface="Arial" panose="020B0604020202020204" pitchFamily="34" charset="0"/>
                <a:cs typeface="Arial" panose="020B0604020202020204" pitchFamily="34" charset="0"/>
              </a:rPr>
              <a:t>kada majčino mleko nije više dovoljno za zadovoljenje prehrambenih potreba, odnosno uz mlečnu formulu za decu koja doje uz dohranu ili su na veštačkoj ishrani. </a:t>
            </a:r>
          </a:p>
        </p:txBody>
      </p:sp>
    </p:spTree>
    <p:extLst>
      <p:ext uri="{BB962C8B-B14F-4D97-AF65-F5344CB8AC3E}">
        <p14:creationId xmlns:p14="http://schemas.microsoft.com/office/powerpoint/2010/main" val="7078354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86164"/>
            <a:ext cx="10515600" cy="1325563"/>
          </a:xfrm>
        </p:spPr>
        <p:txBody>
          <a:bodyPr/>
          <a:lstStyle/>
          <a:p>
            <a:r>
              <a:rPr lang="sr-Latn-RS" altLang="en-US" b="1" dirty="0">
                <a:solidFill>
                  <a:srgbClr val="FF0000"/>
                </a:solidFill>
                <a:latin typeface="Arial" panose="020B0604020202020204" pitchFamily="34" charset="0"/>
                <a:cs typeface="Arial" panose="020B0604020202020204" pitchFamily="34" charset="0"/>
              </a:rPr>
              <a:t>Važno je </a:t>
            </a:r>
            <a:r>
              <a:rPr lang="sr-Latn-RS" altLang="en-US" b="1" dirty="0" smtClean="0">
                <a:solidFill>
                  <a:srgbClr val="FF0000"/>
                </a:solidFill>
                <a:latin typeface="Arial" panose="020B0604020202020204" pitchFamily="34" charset="0"/>
                <a:cs typeface="Arial" panose="020B0604020202020204" pitchFamily="34" charset="0"/>
              </a:rPr>
              <a:t>da </a:t>
            </a:r>
            <a:r>
              <a:rPr lang="sr-Latn-RS" altLang="en-US" dirty="0">
                <a:latin typeface="Arial" panose="020B0604020202020204" pitchFamily="34" charset="0"/>
                <a:cs typeface="Arial" panose="020B0604020202020204" pitchFamily="34" charset="0"/>
              </a:rPr>
              <a:t>odojče dobije </a:t>
            </a:r>
            <a:r>
              <a:rPr lang="sr-Latn-RS" altLang="en-US" dirty="0" smtClean="0">
                <a:latin typeface="Arial" panose="020B0604020202020204" pitchFamily="34" charset="0"/>
                <a:cs typeface="Arial" panose="020B0604020202020204" pitchFamily="34" charset="0"/>
              </a:rPr>
              <a:t>hranu</a:t>
            </a:r>
            <a:r>
              <a:rPr lang="sr-Latn-RS" altLang="en-US" b="1" dirty="0" smtClean="0">
                <a:solidFill>
                  <a:srgbClr val="FF0000"/>
                </a:solidFill>
                <a:latin typeface="Arial" panose="020B0604020202020204" pitchFamily="34" charset="0"/>
                <a:cs typeface="Arial" panose="020B0604020202020204" pitchFamily="34" charset="0"/>
              </a:rPr>
              <a:t>:</a:t>
            </a:r>
            <a:endParaRPr lang="sr-Latn-RS" altLang="en-US" b="1" dirty="0">
              <a:solidFill>
                <a:srgbClr val="FF0000"/>
              </a:solidFill>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783608" y="1511727"/>
            <a:ext cx="10844284" cy="4351338"/>
          </a:xfrm>
        </p:spPr>
        <p:txBody>
          <a:bodyPr>
            <a:normAutofit/>
          </a:bodyPr>
          <a:lstStyle/>
          <a:p>
            <a:r>
              <a:rPr lang="sr-Latn-RS" altLang="en-US" sz="3600" dirty="0" smtClean="0">
                <a:latin typeface="Arial" panose="020B0604020202020204" pitchFamily="34" charset="0"/>
                <a:cs typeface="Arial" panose="020B0604020202020204" pitchFamily="34" charset="0"/>
              </a:rPr>
              <a:t>preporučenu </a:t>
            </a:r>
            <a:r>
              <a:rPr lang="sr-Latn-RS" altLang="en-US" sz="3600" dirty="0">
                <a:latin typeface="Arial" panose="020B0604020202020204" pitchFamily="34" charset="0"/>
                <a:cs typeface="Arial" panose="020B0604020202020204" pitchFamily="34" charset="0"/>
              </a:rPr>
              <a:t>za uzrast, </a:t>
            </a:r>
          </a:p>
          <a:p>
            <a:r>
              <a:rPr lang="sr-Latn-RS" altLang="en-US" sz="3600" dirty="0">
                <a:latin typeface="Arial" panose="020B0604020202020204" pitchFamily="34" charset="0"/>
                <a:cs typeface="Arial" panose="020B0604020202020204" pitchFamily="34" charset="0"/>
              </a:rPr>
              <a:t>odgovarajuće konzistencije i količine, </a:t>
            </a:r>
          </a:p>
          <a:p>
            <a:r>
              <a:rPr lang="sr-Latn-RS" altLang="en-US" sz="3600" dirty="0">
                <a:latin typeface="Arial" panose="020B0604020202020204" pitchFamily="34" charset="0"/>
                <a:cs typeface="Arial" panose="020B0604020202020204" pitchFamily="34" charset="0"/>
              </a:rPr>
              <a:t>na način primeren uzrastu i sposobnostima deteta, kako zbog nutritivnih, tako i zbog razvojnih potreba.</a:t>
            </a:r>
            <a:r>
              <a:rPr lang="sr-Latn-RS" altLang="en-US" sz="4000" dirty="0">
                <a:latin typeface="Arial" panose="020B0604020202020204" pitchFamily="34" charset="0"/>
                <a:cs typeface="Arial" panose="020B0604020202020204" pitchFamily="34" charset="0"/>
              </a:rPr>
              <a:t> </a:t>
            </a:r>
          </a:p>
        </p:txBody>
      </p:sp>
      <p:pic>
        <p:nvPicPr>
          <p:cNvPr id="7173" name="Picture 5" descr="Image result for bebi kaÅ¡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370" y="4287671"/>
            <a:ext cx="619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4727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791571" y="304800"/>
            <a:ext cx="10426890" cy="2438400"/>
          </a:xfrm>
        </p:spPr>
        <p:txBody>
          <a:bodyPr>
            <a:noAutofit/>
          </a:bodyPr>
          <a:lstStyle/>
          <a:p>
            <a:pPr algn="just"/>
            <a:r>
              <a:rPr lang="sr-Latn-RS" altLang="en-US" sz="4400"/>
              <a:t>Ovo je prelazni period od ishrane mlekom do ishrane za porodičnom trpezom, za šta je odojče uglavnom spremno sa navršenih godinu dana. </a:t>
            </a:r>
          </a:p>
        </p:txBody>
      </p:sp>
      <p:pic>
        <p:nvPicPr>
          <p:cNvPr id="8197" name="Picture 5" descr="Image result for ODOJÄE ZA PORODIÄNOM TRPEZ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41" y="2631743"/>
            <a:ext cx="60007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26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sr-Latn-RS" altLang="en-US" sz="4000" b="1" dirty="0">
                <a:solidFill>
                  <a:srgbClr val="FF0000"/>
                </a:solidFill>
                <a:latin typeface="Arial" panose="020B0604020202020204" pitchFamily="34" charset="0"/>
                <a:cs typeface="Arial" panose="020B0604020202020204" pitchFamily="34" charset="0"/>
              </a:rPr>
              <a:t>Kada odojče na prirodnoj ishrani treba da počne da uzima nemlečnu hranu?</a:t>
            </a:r>
          </a:p>
        </p:txBody>
      </p:sp>
      <p:sp>
        <p:nvSpPr>
          <p:cNvPr id="9219" name="Rectangle 3"/>
          <p:cNvSpPr>
            <a:spLocks noGrp="1" noChangeArrowheads="1"/>
          </p:cNvSpPr>
          <p:nvPr>
            <p:ph type="body" idx="1"/>
          </p:nvPr>
        </p:nvSpPr>
        <p:spPr/>
        <p:txBody>
          <a:bodyPr>
            <a:normAutofit/>
          </a:bodyPr>
          <a:lstStyle/>
          <a:p>
            <a:r>
              <a:rPr lang="sr-Latn-RS" altLang="en-US" sz="4000" dirty="0"/>
              <a:t>Odojče koje je uzrastu od oko 6 meseci po preporukama Svetske zdravstvene organizacije.</a:t>
            </a:r>
          </a:p>
          <a:p>
            <a:r>
              <a:rPr lang="sr-Latn-RS" altLang="en-US" sz="4000" dirty="0"/>
              <a:t> Neke zemlje prepručuju da dete u 5. mesecu počne da “proba” drugu hranu (davati samo po 1-2 kašičice nove namirnice pre podoja u prepodnevnim satima). </a:t>
            </a:r>
          </a:p>
        </p:txBody>
      </p:sp>
    </p:spTree>
    <p:extLst>
      <p:ext uri="{BB962C8B-B14F-4D97-AF65-F5344CB8AC3E}">
        <p14:creationId xmlns:p14="http://schemas.microsoft.com/office/powerpoint/2010/main" val="13239701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996287" y="304799"/>
            <a:ext cx="10263116" cy="2574879"/>
          </a:xfrm>
        </p:spPr>
        <p:txBody>
          <a:bodyPr>
            <a:noAutofit/>
          </a:bodyPr>
          <a:lstStyle/>
          <a:p>
            <a:pPr algn="just"/>
            <a:r>
              <a:rPr lang="sr-Latn-RS" altLang="en-US" sz="4800" dirty="0"/>
              <a:t>Tek sa navršenih 6 meseci dete dobija ovu hranu </a:t>
            </a:r>
            <a:r>
              <a:rPr lang="sr-Latn-RS" altLang="en-US" sz="4800" dirty="0" smtClean="0"/>
              <a:t>svakodnevno, </a:t>
            </a:r>
            <a:r>
              <a:rPr lang="sr-Latn-RS" altLang="en-US" sz="4800" dirty="0"/>
              <a:t>kroz dva nemlečna obroka i jednu mlečnu kašicu. </a:t>
            </a:r>
          </a:p>
          <a:p>
            <a:endParaRPr lang="sr-Latn-RS" altLang="en-US" sz="4800" dirty="0"/>
          </a:p>
        </p:txBody>
      </p:sp>
      <p:pic>
        <p:nvPicPr>
          <p:cNvPr id="12293" name="Picture 5" descr="Image result for ODOJÄE ZA PORODIÄNOM TRPEZ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205" y="2879679"/>
            <a:ext cx="5759159" cy="382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079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818865" y="549323"/>
            <a:ext cx="11136573" cy="4525963"/>
          </a:xfrm>
        </p:spPr>
        <p:txBody>
          <a:bodyPr>
            <a:noAutofit/>
          </a:bodyPr>
          <a:lstStyle/>
          <a:p>
            <a:r>
              <a:rPr lang="sr-Latn-RS" altLang="en-US" sz="4400" dirty="0"/>
              <a:t>Odojče koje je na ishrani </a:t>
            </a:r>
            <a:r>
              <a:rPr lang="sr-Latn-RS" altLang="en-US" sz="4400" dirty="0">
                <a:solidFill>
                  <a:srgbClr val="FF0000"/>
                </a:solidFill>
                <a:hlinkClick r:id="rId2"/>
              </a:rPr>
              <a:t>adaptiranom </a:t>
            </a:r>
            <a:r>
              <a:rPr lang="sr-Latn-RS" altLang="en-US" sz="4400" dirty="0" smtClean="0">
                <a:solidFill>
                  <a:srgbClr val="FF0000"/>
                </a:solidFill>
                <a:hlinkClick r:id="rId2"/>
              </a:rPr>
              <a:t>formulom</a:t>
            </a:r>
            <a:r>
              <a:rPr lang="sr-Latn-RS" altLang="en-US" sz="4400" dirty="0" smtClean="0"/>
              <a:t>,</a:t>
            </a:r>
            <a:r>
              <a:rPr lang="sr-Latn-RS" altLang="en-US" sz="4400" dirty="0">
                <a:solidFill>
                  <a:srgbClr val="FF0000"/>
                </a:solidFill>
              </a:rPr>
              <a:t> </a:t>
            </a:r>
            <a:r>
              <a:rPr lang="sr-Latn-RS" altLang="en-US" sz="4400" dirty="0"/>
              <a:t>ili na dohrani (majčino mleko + adaptirana formula</a:t>
            </a:r>
            <a:r>
              <a:rPr lang="sr-Latn-RS" altLang="en-US" sz="4400" dirty="0" smtClean="0"/>
              <a:t>), </a:t>
            </a:r>
            <a:r>
              <a:rPr lang="sr-Latn-RS" altLang="en-US" sz="4400" dirty="0"/>
              <a:t>nemlečnu hranu treba da dobije od 5</a:t>
            </a:r>
            <a:r>
              <a:rPr lang="sr-Latn-RS" altLang="en-US" sz="4400" dirty="0" smtClean="0"/>
              <a:t>. meseca </a:t>
            </a:r>
            <a:r>
              <a:rPr lang="sr-Latn-RS" altLang="en-US" sz="4400" dirty="0"/>
              <a:t>života (ne pre 17. i ne posle 24</a:t>
            </a:r>
            <a:r>
              <a:rPr lang="sr-Latn-RS" altLang="en-US" sz="4400" dirty="0" smtClean="0"/>
              <a:t>. nedelje</a:t>
            </a:r>
            <a:r>
              <a:rPr lang="sr-Latn-RS" altLang="en-US" sz="4400" dirty="0"/>
              <a:t>). </a:t>
            </a:r>
          </a:p>
        </p:txBody>
      </p:sp>
      <p:pic>
        <p:nvPicPr>
          <p:cNvPr id="13317" name="Picture 5" descr="Image result for bebi kaÅ¡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51" y="3642871"/>
            <a:ext cx="4599295" cy="306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40217"/>
      </p:ext>
    </p:extLst>
  </p:cSld>
  <p:clrMapOvr>
    <a:masterClrMapping/>
  </p:clrMapOvr>
  <mc:AlternateContent xmlns:mc="http://schemas.openxmlformats.org/markup-compatibility/2006">
    <mc:Choice xmlns:p14="http://schemas.microsoft.com/office/powerpoint/2010/main" Requires="p14">
      <p:transition spd="slow" p14:dur="2000" advClick="0" advTm="13000"/>
    </mc:Choice>
    <mc:Fallback>
      <p:transition spd="slow"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4149" y="274638"/>
            <a:ext cx="10931857" cy="1143000"/>
          </a:xfrm>
        </p:spPr>
        <p:txBody>
          <a:bodyPr>
            <a:noAutofit/>
          </a:bodyPr>
          <a:lstStyle/>
          <a:p>
            <a:r>
              <a:rPr lang="sr-Latn-RS" altLang="en-US" sz="3600" b="1">
                <a:solidFill>
                  <a:srgbClr val="FF0000"/>
                </a:solidFill>
                <a:latin typeface="Arial" panose="020B0604020202020204" pitchFamily="34" charset="0"/>
                <a:cs typeface="Arial" panose="020B0604020202020204" pitchFamily="34" charset="0"/>
              </a:rPr>
              <a:t>Pri uvođenju novih namirnica u ishranu odojčeta treba da se pridržavate sledećih principa:</a:t>
            </a:r>
          </a:p>
        </p:txBody>
      </p:sp>
      <p:sp>
        <p:nvSpPr>
          <p:cNvPr id="14339" name="Rectangle 3"/>
          <p:cNvSpPr>
            <a:spLocks noGrp="1" noChangeArrowheads="1"/>
          </p:cNvSpPr>
          <p:nvPr>
            <p:ph type="body" idx="1"/>
          </p:nvPr>
        </p:nvSpPr>
        <p:spPr>
          <a:xfrm>
            <a:off x="327546" y="1636594"/>
            <a:ext cx="11054687" cy="4038600"/>
          </a:xfrm>
        </p:spPr>
        <p:txBody>
          <a:bodyPr>
            <a:noAutofit/>
          </a:bodyPr>
          <a:lstStyle/>
          <a:p>
            <a:pPr>
              <a:lnSpc>
                <a:spcPct val="80000"/>
              </a:lnSpc>
              <a:buFontTx/>
              <a:buNone/>
            </a:pPr>
            <a:r>
              <a:rPr lang="sr-Latn-RS" altLang="en-US" sz="3000" b="1" i="1" dirty="0" smtClean="0">
                <a:solidFill>
                  <a:srgbClr val="FF0000"/>
                </a:solidFill>
                <a:latin typeface="Arial" panose="020B0604020202020204" pitchFamily="34" charset="0"/>
                <a:cs typeface="Arial" panose="020B0604020202020204" pitchFamily="34" charset="0"/>
              </a:rPr>
              <a:t>Uvek </a:t>
            </a:r>
            <a:r>
              <a:rPr lang="sr-Latn-RS" altLang="en-US" sz="3000" b="1" i="1" dirty="0">
                <a:solidFill>
                  <a:srgbClr val="FF0000"/>
                </a:solidFill>
                <a:latin typeface="Arial" panose="020B0604020202020204" pitchFamily="34" charset="0"/>
                <a:cs typeface="Arial" panose="020B0604020202020204" pitchFamily="34" charset="0"/>
              </a:rPr>
              <a:t>uvodite samo po jednu novu </a:t>
            </a:r>
            <a:r>
              <a:rPr lang="sr-Latn-RS" altLang="en-US" sz="3000" b="1" i="1" dirty="0" smtClean="0">
                <a:solidFill>
                  <a:srgbClr val="FF0000"/>
                </a:solidFill>
                <a:latin typeface="Arial" panose="020B0604020202020204" pitchFamily="34" charset="0"/>
                <a:cs typeface="Arial" panose="020B0604020202020204" pitchFamily="34" charset="0"/>
              </a:rPr>
              <a:t>namirnicu</a:t>
            </a:r>
            <a:endParaRPr lang="sr-Latn-RS" altLang="en-US" sz="3000" dirty="0">
              <a:latin typeface="Arial" panose="020B0604020202020204" pitchFamily="34" charset="0"/>
              <a:cs typeface="Arial" panose="020B0604020202020204" pitchFamily="34" charset="0"/>
            </a:endParaRPr>
          </a:p>
          <a:p>
            <a:pPr algn="just">
              <a:lnSpc>
                <a:spcPct val="80000"/>
              </a:lnSpc>
            </a:pPr>
            <a:r>
              <a:rPr lang="sr-Latn-RS" altLang="en-US" sz="3000" dirty="0">
                <a:latin typeface="Arial" panose="020B0604020202020204" pitchFamily="34" charset="0"/>
                <a:cs typeface="Arial" panose="020B0604020202020204" pitchFamily="34" charset="0"/>
              </a:rPr>
              <a:t>Dajte odojčetu novu namirnicu u prepodnevnim časovima, jer ćete u to doba dana najpre primetiti pojavu eventualne alergije. </a:t>
            </a:r>
          </a:p>
          <a:p>
            <a:pPr algn="just">
              <a:lnSpc>
                <a:spcPct val="80000"/>
              </a:lnSpc>
            </a:pPr>
            <a:r>
              <a:rPr lang="sr-Latn-RS" altLang="en-US" sz="3000" dirty="0">
                <a:latin typeface="Arial" panose="020B0604020202020204" pitchFamily="34" charset="0"/>
                <a:cs typeface="Arial" panose="020B0604020202020204" pitchFamily="34" charset="0"/>
              </a:rPr>
              <a:t>Namirnice koje ste ranije uveli možete da kombinujete sa tom jednom novom. </a:t>
            </a:r>
          </a:p>
          <a:p>
            <a:pPr algn="just">
              <a:lnSpc>
                <a:spcPct val="80000"/>
              </a:lnSpc>
            </a:pPr>
            <a:r>
              <a:rPr lang="sr-Latn-RS" altLang="en-US" sz="3000" dirty="0">
                <a:latin typeface="Arial" panose="020B0604020202020204" pitchFamily="34" charset="0"/>
                <a:cs typeface="Arial" panose="020B0604020202020204" pitchFamily="34" charset="0"/>
              </a:rPr>
              <a:t>Ako istovremeno uvodite </a:t>
            </a:r>
            <a:r>
              <a:rPr lang="sr-Latn-RS" altLang="en-US" sz="3000" dirty="0" smtClean="0">
                <a:latin typeface="Arial" panose="020B0604020202020204" pitchFamily="34" charset="0"/>
                <a:cs typeface="Arial" panose="020B0604020202020204" pitchFamily="34" charset="0"/>
              </a:rPr>
              <a:t>više </a:t>
            </a:r>
            <a:r>
              <a:rPr lang="sr-Latn-RS" altLang="en-US" sz="3000" dirty="0">
                <a:latin typeface="Arial" panose="020B0604020202020204" pitchFamily="34" charset="0"/>
                <a:cs typeface="Arial" panose="020B0604020202020204" pitchFamily="34" charset="0"/>
              </a:rPr>
              <a:t>nemlečnih namirnica, za slučaj da dođe do pojave alergijske reakcije, ne može se zaključiti koja je “krivac” za alergiju.</a:t>
            </a:r>
          </a:p>
        </p:txBody>
      </p:sp>
      <p:pic>
        <p:nvPicPr>
          <p:cNvPr id="14341" name="Picture 5" descr="Image result for bebi kaÅ¡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522" y="4735015"/>
            <a:ext cx="3184478" cy="212298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Image result for bebi kaÅ¡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796" y="4735015"/>
            <a:ext cx="3187099" cy="212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1577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866</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tema</vt:lpstr>
      <vt:lpstr>UVOĐENJE NEMLEČNE ISHRANE KOD ODOJČADI</vt:lpstr>
      <vt:lpstr>PowerPoint Presentation</vt:lpstr>
      <vt:lpstr>ŠTA JE NEMLEČNA/MEŠOVITA ISHRANA?</vt:lpstr>
      <vt:lpstr>Važno je da odojče dobije hranu:</vt:lpstr>
      <vt:lpstr>PowerPoint Presentation</vt:lpstr>
      <vt:lpstr>Kada odojče na prirodnoj ishrani treba da počne da uzima nemlečnu hranu?</vt:lpstr>
      <vt:lpstr>PowerPoint Presentation</vt:lpstr>
      <vt:lpstr>PowerPoint Presentation</vt:lpstr>
      <vt:lpstr>Pri uvođenju novih namirnica u ishranu odojčeta treba da se pridržavate sledećih principa:</vt:lpstr>
      <vt:lpstr>PowerPoint Presentation</vt:lpstr>
      <vt:lpstr>Redosled uvođenja namirnica nije bitan</vt:lpstr>
      <vt:lpstr>PowerPoint Presentation</vt:lpstr>
      <vt:lpstr>Broj obroka</vt:lpstr>
      <vt:lpstr>PowerPoint Presentation</vt:lpstr>
      <vt:lpstr>Količina hrane</vt:lpstr>
      <vt:lpstr>Ne zaboravite vodu!</vt:lpstr>
      <vt:lpstr>Način hranjenja</vt:lpstr>
      <vt:lpstr>Bezbednost deteta</vt:lpstr>
      <vt:lpstr>Hranjenje prema potrebama deteta</vt:lpstr>
      <vt:lpstr>PowerPoint Presentation</vt:lpstr>
      <vt:lpstr> Način na koji se dete hrani ima efekte za ceo život!  </vt:lpstr>
    </vt:vector>
  </TitlesOfParts>
  <Company>Institut za javno zdravlje Vojvodine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Dušan Čanković</dc:creator>
  <cp:lastModifiedBy>Korisnik</cp:lastModifiedBy>
  <cp:revision>86</cp:revision>
  <dcterms:created xsi:type="dcterms:W3CDTF">2020-02-26T08:59:08Z</dcterms:created>
  <dcterms:modified xsi:type="dcterms:W3CDTF">2020-12-06T22:17:25Z</dcterms:modified>
</cp:coreProperties>
</file>